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906000" type="A4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50" d="100"/>
          <a:sy n="50" d="100"/>
        </p:scale>
        <p:origin x="-3216" y="-750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57250" y="1621191"/>
            <a:ext cx="5143500" cy="3448756"/>
          </a:xfrm>
        </p:spPr>
        <p:txBody>
          <a:bodyPr anchor="b"/>
          <a:lstStyle>
            <a:lvl1pPr algn="ctr">
              <a:defRPr sz="3375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10ECB-7AAF-4F70-ABEB-834B745D6349}" type="datetimeFigureOut">
              <a:rPr lang="ru-RU" smtClean="0"/>
              <a:t>27.02.2024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B1244-D94C-498A-8322-B6B635FA61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57380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10ECB-7AAF-4F70-ABEB-834B745D6349}" type="datetimeFigureOut">
              <a:rPr lang="ru-RU" smtClean="0"/>
              <a:t>27.02.2024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B1244-D94C-498A-8322-B6B635FA61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45890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07756" y="527403"/>
            <a:ext cx="1478756" cy="839487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71487" y="527403"/>
            <a:ext cx="4350544" cy="839487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10ECB-7AAF-4F70-ABEB-834B745D6349}" type="datetimeFigureOut">
              <a:rPr lang="ru-RU" smtClean="0"/>
              <a:t>27.02.2024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B1244-D94C-498A-8322-B6B635FA61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50789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10ECB-7AAF-4F70-ABEB-834B745D6349}" type="datetimeFigureOut">
              <a:rPr lang="ru-RU" smtClean="0"/>
              <a:t>27.02.2024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B1244-D94C-498A-8322-B6B635FA61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60311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916" y="2469622"/>
            <a:ext cx="5915025" cy="4120620"/>
          </a:xfrm>
        </p:spPr>
        <p:txBody>
          <a:bodyPr anchor="b"/>
          <a:lstStyle>
            <a:lvl1pPr>
              <a:defRPr sz="3375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7916" y="6629225"/>
            <a:ext cx="5915025" cy="2166937"/>
          </a:xfrm>
        </p:spPr>
        <p:txBody>
          <a:bodyPr/>
          <a:lstStyle>
            <a:lvl1pPr marL="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10ECB-7AAF-4F70-ABEB-834B745D6349}" type="datetimeFigureOut">
              <a:rPr lang="ru-RU" smtClean="0"/>
              <a:t>27.02.2024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B1244-D94C-498A-8322-B6B635FA61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66978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10ECB-7AAF-4F70-ABEB-834B745D6349}" type="datetimeFigureOut">
              <a:rPr lang="ru-RU" smtClean="0"/>
              <a:t>27.02.2024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B1244-D94C-498A-8322-B6B635FA61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94670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2381" y="527404"/>
            <a:ext cx="5915025" cy="191470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10ECB-7AAF-4F70-ABEB-834B745D6349}" type="datetimeFigureOut">
              <a:rPr lang="ru-RU" smtClean="0"/>
              <a:t>27.02.2024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B1244-D94C-498A-8322-B6B635FA61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22344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10ECB-7AAF-4F70-ABEB-834B745D6349}" type="datetimeFigureOut">
              <a:rPr lang="ru-RU" smtClean="0"/>
              <a:t>27.02.2024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B1244-D94C-498A-8322-B6B635FA61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07917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10ECB-7AAF-4F70-ABEB-834B745D6349}" type="datetimeFigureOut">
              <a:rPr lang="ru-RU" smtClean="0"/>
              <a:t>27.02.2024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B1244-D94C-498A-8322-B6B635FA61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73906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3" cy="23114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915543" y="1426281"/>
            <a:ext cx="3471863" cy="7039681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3" cy="550562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10ECB-7AAF-4F70-ABEB-834B745D6349}" type="datetimeFigureOut">
              <a:rPr lang="ru-RU" smtClean="0"/>
              <a:t>27.02.2024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B1244-D94C-498A-8322-B6B635FA61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30041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3" cy="23114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915543" y="1426281"/>
            <a:ext cx="3471863" cy="7039681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3" cy="550562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10ECB-7AAF-4F70-ABEB-834B745D6349}" type="datetimeFigureOut">
              <a:rPr lang="ru-RU" smtClean="0"/>
              <a:t>27.02.2024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B1244-D94C-498A-8322-B6B635FA61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29224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1488" y="527404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71488" y="9181395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110ECB-7AAF-4F70-ABEB-834B745D6349}" type="datetimeFigureOut">
              <a:rPr lang="ru-RU" smtClean="0"/>
              <a:t>27.02.2024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271713" y="9181395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843463" y="9181395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DB1244-D94C-498A-8322-B6B635FA61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0330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514350" rtl="0" eaLnBrk="1" latinLnBrk="0" hangingPunct="1">
        <a:lnSpc>
          <a:spcPct val="90000"/>
        </a:lnSpc>
        <a:spcBef>
          <a:spcPct val="0"/>
        </a:spcBef>
        <a:buNone/>
        <a:defRPr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88" indent="-128588" algn="l" defTabSz="51435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0"/>
            <a:ext cx="6858000" cy="9906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44450" y="50800"/>
            <a:ext cx="6719605" cy="98044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ru-RU" sz="2400" b="1" dirty="0" smtClean="0">
              <a:solidFill>
                <a:srgbClr val="C000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2800" b="1" dirty="0" smtClean="0">
                <a:solidFill>
                  <a:srgbClr val="C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ПАМЯТКА 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1600" b="1" dirty="0" smtClean="0">
                <a:solidFill>
                  <a:srgbClr val="C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ПО </a:t>
            </a:r>
            <a:r>
              <a:rPr lang="ru-RU" sz="1600" b="1" dirty="0">
                <a:solidFill>
                  <a:srgbClr val="C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АНТИТЕРРОРИСТИЧЕСКОЙ БЕЗОПАСНОСТИ </a:t>
            </a:r>
          </a:p>
          <a:p>
            <a:pPr marL="360363" indent="-171450" algn="just">
              <a:buFont typeface="Wingdings" panose="05000000000000000000" pitchFamily="2" charset="2"/>
              <a:buChar char="q"/>
            </a:pPr>
            <a:r>
              <a:rPr lang="ru-RU" sz="1400" dirty="0" smtClean="0">
                <a:solidFill>
                  <a:schemeClr val="tx1"/>
                </a:solidFill>
              </a:rPr>
              <a:t> </a:t>
            </a:r>
            <a:r>
              <a:rPr lang="ru-RU" sz="1200" dirty="0" smtClean="0">
                <a:solidFill>
                  <a:schemeClr val="tx1"/>
                </a:solidFill>
              </a:rPr>
              <a:t>Обращайте внимание на подозрительных людей, предметы, на любые подозрительные мелочи. Сообщайте обо всем подозрительном сотрудникам правоохранительных органов. </a:t>
            </a:r>
          </a:p>
          <a:p>
            <a:pPr marL="360363" indent="-171450" algn="just">
              <a:buFont typeface="Wingdings" panose="05000000000000000000" pitchFamily="2" charset="2"/>
              <a:buChar char="q"/>
            </a:pPr>
            <a:r>
              <a:rPr lang="ru-RU" sz="1200" dirty="0" smtClean="0">
                <a:solidFill>
                  <a:schemeClr val="tx1"/>
                </a:solidFill>
              </a:rPr>
              <a:t>Особенно </a:t>
            </a:r>
            <a:r>
              <a:rPr lang="ru-RU" sz="1200" dirty="0">
                <a:solidFill>
                  <a:schemeClr val="tx1"/>
                </a:solidFill>
              </a:rPr>
              <a:t>остерегайтесь людей, одетых явно не по сезону (если вы видите летом человека, одетого в плащ или толстую куртку - будьте внимательны - под такой одеждой террористы чаще всего прячут бомбы, лучше всего держаться от него подальше и обратить на него внимание сотрудников правоохранительных органов). </a:t>
            </a:r>
          </a:p>
          <a:p>
            <a:pPr marL="360363" indent="-171450" algn="just">
              <a:buFont typeface="Wingdings" panose="05000000000000000000" pitchFamily="2" charset="2"/>
              <a:buChar char="q"/>
            </a:pPr>
            <a:r>
              <a:rPr lang="ru-RU" sz="1200" dirty="0">
                <a:solidFill>
                  <a:schemeClr val="tx1"/>
                </a:solidFill>
              </a:rPr>
              <a:t>Остерегайтесь людей с большими сумками и чемоданами, особенно, если они находятся в месте, не подходящем для такой поклажи. </a:t>
            </a:r>
          </a:p>
          <a:p>
            <a:pPr marL="360363" indent="-171450" algn="just">
              <a:buFont typeface="Wingdings" panose="05000000000000000000" pitchFamily="2" charset="2"/>
              <a:buChar char="q"/>
            </a:pPr>
            <a:r>
              <a:rPr lang="ru-RU" sz="1200" dirty="0">
                <a:solidFill>
                  <a:schemeClr val="tx1"/>
                </a:solidFill>
              </a:rPr>
              <a:t>Будьте внимательны, постарайтесь запомнить приметы подозрительных людей, отличительные черты их лиц, одежду, имена, клички, возможные шрамы и татуировки, особенности речи и манеры поведения и т.д., не пытайтесь их останавливать сами – вы можете стать их первой жертвой. </a:t>
            </a:r>
          </a:p>
          <a:p>
            <a:pPr marL="360363" indent="-171450" algn="just">
              <a:buFont typeface="Wingdings" panose="05000000000000000000" pitchFamily="2" charset="2"/>
              <a:buChar char="q"/>
            </a:pPr>
            <a:r>
              <a:rPr lang="ru-RU" sz="1200" dirty="0">
                <a:solidFill>
                  <a:schemeClr val="tx1"/>
                </a:solidFill>
              </a:rPr>
              <a:t>Старайтесь удалиться на максимальное расстояние от тех, кто ведет себя неадекватно, нервозно, испуганно, оглядываясь, проверяя что-то в одежде или в багаже. </a:t>
            </a:r>
          </a:p>
          <a:p>
            <a:pPr marL="360363" indent="-171450" algn="just">
              <a:buFont typeface="Wingdings" panose="05000000000000000000" pitchFamily="2" charset="2"/>
              <a:buChar char="q"/>
            </a:pPr>
            <a:r>
              <a:rPr lang="ru-RU" sz="1200" dirty="0">
                <a:solidFill>
                  <a:schemeClr val="tx1"/>
                </a:solidFill>
              </a:rPr>
              <a:t>Если вы не можете удалиться от подозрительного человека, следите за мимикой его лица (специалисты утверждают, что преступник, готовящийся к теракту, обычно выглядит чрезвычайно сосредоточено, губы плотно сжаты, либо медленно двигаются, как будто читая молитву). </a:t>
            </a:r>
          </a:p>
          <a:p>
            <a:pPr marL="360363" indent="-171450" algn="just">
              <a:buFont typeface="Wingdings" panose="05000000000000000000" pitchFamily="2" charset="2"/>
              <a:buChar char="q"/>
            </a:pPr>
            <a:r>
              <a:rPr lang="ru-RU" sz="1200" dirty="0">
                <a:solidFill>
                  <a:schemeClr val="tx1"/>
                </a:solidFill>
              </a:rPr>
              <a:t>Никогда не принимайте от незнакомцев пакеты и сумки, не оставляйте свои сумки без присмотра. </a:t>
            </a:r>
          </a:p>
          <a:p>
            <a:pPr marL="360363" indent="-171450" algn="just">
              <a:buFont typeface="Wingdings" panose="05000000000000000000" pitchFamily="2" charset="2"/>
              <a:buChar char="q"/>
            </a:pPr>
            <a:r>
              <a:rPr lang="ru-RU" sz="1200" dirty="0">
                <a:solidFill>
                  <a:schemeClr val="tx1"/>
                </a:solidFill>
              </a:rPr>
              <a:t>Ознакомьтесь с планом эвакуации, узнайте, где находятся резервные выходы из здания. </a:t>
            </a:r>
          </a:p>
          <a:p>
            <a:pPr marL="360363" indent="-171450" algn="just">
              <a:buFont typeface="Wingdings" panose="05000000000000000000" pitchFamily="2" charset="2"/>
              <a:buChar char="q"/>
            </a:pPr>
            <a:r>
              <a:rPr lang="ru-RU" sz="1200" dirty="0">
                <a:solidFill>
                  <a:schemeClr val="tx1"/>
                </a:solidFill>
              </a:rPr>
              <a:t>Если произошел взрыв, пожар, вы слышите сильный шум и крики – немедленно приступайте к эвакуации. Предупредите об этом соседей, возьмите с собой документы и деньги. Помещение покидайте организованно. </a:t>
            </a:r>
          </a:p>
          <a:p>
            <a:pPr marL="360363" indent="-171450" algn="just">
              <a:buFont typeface="Wingdings" panose="05000000000000000000" pitchFamily="2" charset="2"/>
              <a:buChar char="q"/>
            </a:pPr>
            <a:r>
              <a:rPr lang="ru-RU" sz="1200" dirty="0">
                <a:solidFill>
                  <a:schemeClr val="tx1"/>
                </a:solidFill>
              </a:rPr>
              <a:t>Возвращайтесь в покинутое помещение только после разрешения ответственных лиц. </a:t>
            </a:r>
          </a:p>
          <a:p>
            <a:pPr marL="360363" indent="-171450" algn="just">
              <a:buFont typeface="Wingdings" panose="05000000000000000000" pitchFamily="2" charset="2"/>
              <a:buChar char="q"/>
            </a:pPr>
            <a:r>
              <a:rPr lang="ru-RU" sz="1200" dirty="0">
                <a:solidFill>
                  <a:schemeClr val="tx1"/>
                </a:solidFill>
              </a:rPr>
              <a:t>Получив сообщение от руководства или правоохранительных органов о начале эвакуации, соблюдайте спокойствие и четко выполняйте их команды. </a:t>
            </a:r>
          </a:p>
          <a:p>
            <a:pPr marL="360363" indent="-171450" algn="just">
              <a:buFont typeface="Wingdings" panose="05000000000000000000" pitchFamily="2" charset="2"/>
              <a:buChar char="q"/>
            </a:pPr>
            <a:r>
              <a:rPr lang="ru-RU" sz="1200" dirty="0">
                <a:solidFill>
                  <a:schemeClr val="tx1"/>
                </a:solidFill>
              </a:rPr>
              <a:t>Старайтесь не поддаваться панике, что бы ни произошло. </a:t>
            </a:r>
            <a:endParaRPr lang="ru-RU" sz="1200" dirty="0" smtClean="0">
              <a:solidFill>
                <a:schemeClr val="tx1"/>
              </a:solidFill>
            </a:endParaRPr>
          </a:p>
          <a:p>
            <a:pPr marL="360363" indent="-171450" algn="just">
              <a:buFont typeface="Wingdings" panose="05000000000000000000" pitchFamily="2" charset="2"/>
              <a:buChar char="q"/>
            </a:pPr>
            <a:r>
              <a:rPr lang="ru-RU" sz="1200" b="1" dirty="0"/>
              <a:t>ТЕЛЕФОНЫ СЛУЖБЫ СПАСЕНИЯ </a:t>
            </a:r>
            <a:endParaRPr lang="ru-RU" sz="1200" dirty="0"/>
          </a:p>
          <a:p>
            <a:pPr marL="171450" indent="-171450" algn="just">
              <a:buFont typeface="Wingdings" panose="05000000000000000000" pitchFamily="2" charset="2"/>
              <a:buChar char="ü"/>
            </a:pPr>
            <a:r>
              <a:rPr lang="ru-RU" sz="1400" b="1" dirty="0" smtClean="0">
                <a:solidFill>
                  <a:schemeClr val="tx1"/>
                </a:solidFill>
              </a:rPr>
              <a:t>По </a:t>
            </a:r>
            <a:r>
              <a:rPr lang="ru-RU" sz="1400" b="1" dirty="0">
                <a:solidFill>
                  <a:schemeClr val="tx1"/>
                </a:solidFill>
              </a:rPr>
              <a:t>телефону </a:t>
            </a:r>
            <a:r>
              <a:rPr lang="ru-RU" b="1" dirty="0" smtClean="0">
                <a:solidFill>
                  <a:schemeClr val="tx1"/>
                </a:solidFill>
              </a:rPr>
              <a:t>«01» </a:t>
            </a:r>
            <a:r>
              <a:rPr lang="ru-RU" sz="1100" dirty="0">
                <a:solidFill>
                  <a:schemeClr val="tx1"/>
                </a:solidFill>
              </a:rPr>
              <a:t>звонят, когда жизни и здоровью человека угрожает стихия: огонь, вода и прочее. Это телефон пожарных и спасателей. Если ты почувствовал запах дыма, увидел огонь или другие признаки пожара - звони по телефону 01. </a:t>
            </a:r>
            <a:endParaRPr lang="ru-RU" sz="1100" dirty="0" smtClean="0">
              <a:solidFill>
                <a:schemeClr val="tx1"/>
              </a:solidFill>
            </a:endParaRPr>
          </a:p>
          <a:p>
            <a:pPr marL="171450" indent="-171450" algn="just">
              <a:buFont typeface="Wingdings" panose="05000000000000000000" pitchFamily="2" charset="2"/>
              <a:buChar char="ü"/>
            </a:pPr>
            <a:r>
              <a:rPr lang="ru-RU" sz="1400" b="1" dirty="0" smtClean="0">
                <a:solidFill>
                  <a:schemeClr val="tx1"/>
                </a:solidFill>
              </a:rPr>
              <a:t>По </a:t>
            </a:r>
            <a:r>
              <a:rPr lang="ru-RU" sz="1400" b="1" dirty="0">
                <a:solidFill>
                  <a:schemeClr val="tx1"/>
                </a:solidFill>
              </a:rPr>
              <a:t>телефону </a:t>
            </a:r>
            <a:r>
              <a:rPr lang="ru-RU" b="1" dirty="0" smtClean="0">
                <a:solidFill>
                  <a:schemeClr val="tx1"/>
                </a:solidFill>
              </a:rPr>
              <a:t>«02» </a:t>
            </a:r>
            <a:r>
              <a:rPr lang="ru-RU" sz="1100" dirty="0">
                <a:solidFill>
                  <a:schemeClr val="tx1"/>
                </a:solidFill>
              </a:rPr>
              <a:t>звонят, когда жизни и здоровью человека угрожает другой человек. Это телефон милиции. Если ты нашел подозрительный предмет, стал свидетелем происшествия, находишься в опасности - звони по телефону 02. </a:t>
            </a:r>
            <a:endParaRPr lang="ru-RU" sz="1100" dirty="0" smtClean="0">
              <a:solidFill>
                <a:schemeClr val="tx1"/>
              </a:solidFill>
            </a:endParaRPr>
          </a:p>
          <a:p>
            <a:pPr marL="171450" indent="-171450" algn="just">
              <a:buFont typeface="Wingdings" panose="05000000000000000000" pitchFamily="2" charset="2"/>
              <a:buChar char="ü"/>
            </a:pPr>
            <a:r>
              <a:rPr lang="ru-RU" sz="1600" b="1" dirty="0" smtClean="0">
                <a:solidFill>
                  <a:srgbClr val="C00000"/>
                </a:solidFill>
              </a:rPr>
              <a:t>Единый </a:t>
            </a:r>
            <a:r>
              <a:rPr lang="ru-RU" sz="1600" b="1" dirty="0">
                <a:solidFill>
                  <a:srgbClr val="C00000"/>
                </a:solidFill>
              </a:rPr>
              <a:t>телефон спасения </a:t>
            </a:r>
            <a:r>
              <a:rPr lang="ru-RU" sz="2000" b="1" dirty="0">
                <a:solidFill>
                  <a:srgbClr val="C00000"/>
                </a:solidFill>
              </a:rPr>
              <a:t>«</a:t>
            </a:r>
            <a:r>
              <a:rPr lang="ru-RU" sz="2500" b="1" dirty="0">
                <a:solidFill>
                  <a:srgbClr val="C00000"/>
                </a:solidFill>
              </a:rPr>
              <a:t>112</a:t>
            </a:r>
            <a:r>
              <a:rPr lang="ru-RU" sz="2000" b="1" dirty="0">
                <a:solidFill>
                  <a:srgbClr val="C00000"/>
                </a:solidFill>
              </a:rPr>
              <a:t>», </a:t>
            </a:r>
            <a:r>
              <a:rPr lang="ru-RU" sz="1400" b="1" dirty="0">
                <a:solidFill>
                  <a:schemeClr val="tx1"/>
                </a:solidFill>
              </a:rPr>
              <a:t>позвонив по которому, можно сообщить о любом происшествии. Оператор сам передаст твоё сообщение во все необходимые службы помощи: МЧС «01», милицию «02», скорую помощь «03».</a:t>
            </a:r>
            <a:endParaRPr lang="ru-RU" sz="1400" dirty="0">
              <a:solidFill>
                <a:schemeClr val="tx1"/>
              </a:solidFill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4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ru-RU" sz="1400" dirty="0" smtClean="0"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4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ru-RU" sz="1400" dirty="0"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989297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169</Words>
  <Application>Microsoft Office PowerPoint</Application>
  <PresentationFormat>Лист A4 (210x297 мм)</PresentationFormat>
  <Paragraphs>21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</dc:creator>
  <cp:lastModifiedBy>korzhushko</cp:lastModifiedBy>
  <cp:revision>9</cp:revision>
  <dcterms:created xsi:type="dcterms:W3CDTF">2024-02-21T14:05:46Z</dcterms:created>
  <dcterms:modified xsi:type="dcterms:W3CDTF">2024-02-27T06:11:46Z</dcterms:modified>
</cp:coreProperties>
</file>