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57" r:id="rId4"/>
    <p:sldId id="258" r:id="rId5"/>
    <p:sldId id="263" r:id="rId6"/>
    <p:sldId id="260" r:id="rId7"/>
    <p:sldId id="261" r:id="rId8"/>
  </p:sldIdLst>
  <p:sldSz cx="9144000" cy="5143500" type="screen16x9"/>
  <p:notesSz cx="9144000" cy="5143500"/>
  <p:defaultTextStyle>
    <a:defPPr>
      <a:defRPr lang="en-US"/>
    </a:defPPr>
    <a:lvl1pPr marL="0" algn="l" defTabSz="342900">
      <a:defRPr sz="1350">
        <a:solidFill>
          <a:schemeClr val="tx1"/>
        </a:solidFill>
        <a:latin typeface="+mn-lt"/>
        <a:ea typeface="+mn-ea"/>
        <a:cs typeface="+mn-cs"/>
      </a:defRPr>
    </a:lvl1pPr>
    <a:lvl2pPr marL="342900" algn="l" defTabSz="342900">
      <a:defRPr sz="1350">
        <a:solidFill>
          <a:schemeClr val="tx1"/>
        </a:solidFill>
        <a:latin typeface="+mn-lt"/>
        <a:ea typeface="+mn-ea"/>
        <a:cs typeface="+mn-cs"/>
      </a:defRPr>
    </a:lvl2pPr>
    <a:lvl3pPr marL="685800" algn="l" defTabSz="342900">
      <a:defRPr sz="135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>
      <a:defRPr sz="135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>
      <a:defRPr sz="135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>
      <a:defRPr sz="135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>
      <a:defRPr sz="135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>
      <a:defRPr sz="135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>
      <a:defRPr sz="13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-84" y="-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1F3F7-19C8-4334-994F-50D44919D604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C1D19-7A8A-47EE-8073-22810226A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80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2008" y="4304867"/>
            <a:ext cx="2540966" cy="5968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крывающи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1221" y="1231750"/>
            <a:ext cx="2857847" cy="11833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ЗАКРЫВАЮЩИЙ СЛАЙД ПРЕЗЕНТАЦИИ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71220" y="2518562"/>
            <a:ext cx="2857847" cy="1404000"/>
          </a:xfrm>
        </p:spPr>
        <p:txBody>
          <a:bodyPr anchor="t" anchorCtr="0">
            <a:normAutofit/>
          </a:bodyPr>
          <a:lstStyle>
            <a:lvl1pPr marL="0" marR="0" indent="0" algn="l" defTabSz="68580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defRPr/>
            </a:pPr>
            <a:r>
              <a:rPr lang="ru-RU"/>
              <a:t>Текст закрывающего слайда, реквизиты, контактная информация</a:t>
            </a:r>
            <a:endParaRPr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400364" y="1231749"/>
            <a:ext cx="46892" cy="269081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7728446" y="4806923"/>
            <a:ext cx="186831" cy="194523"/>
          </a:xfrm>
          <a:prstGeom prst="rect">
            <a:avLst/>
          </a:prstGeom>
        </p:spPr>
        <p:txBody>
          <a:bodyPr lIns="87914" tIns="87914" rIns="87914" bIns="87914"/>
          <a:lstStyle>
            <a:lvl1pPr>
              <a:defRPr sz="8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одержа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СОДЕРЖАНИЯ</a:t>
            </a:r>
            <a:endParaRPr lang="en-US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400364" y="1284502"/>
            <a:ext cx="46892" cy="269081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5826" y="1302791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720212" y="1302973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 bwMode="auto">
          <a:xfrm>
            <a:off x="545826" y="1641119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720212" y="1641301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 bwMode="auto">
          <a:xfrm>
            <a:off x="545826" y="1979447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720212" y="1979629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idx="17" hasCustomPrompt="1"/>
          </p:nvPr>
        </p:nvSpPr>
        <p:spPr bwMode="auto">
          <a:xfrm>
            <a:off x="545826" y="2317775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7720212" y="2317957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 bwMode="auto">
          <a:xfrm>
            <a:off x="545826" y="2656103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720212" y="2656285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20" name="Content Placeholder 2"/>
          <p:cNvSpPr>
            <a:spLocks noGrp="1"/>
          </p:cNvSpPr>
          <p:nvPr>
            <p:ph idx="21" hasCustomPrompt="1"/>
          </p:nvPr>
        </p:nvSpPr>
        <p:spPr bwMode="auto">
          <a:xfrm>
            <a:off x="545826" y="2994431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21" name="Текст 1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720212" y="2994613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23" hasCustomPrompt="1"/>
          </p:nvPr>
        </p:nvSpPr>
        <p:spPr bwMode="auto">
          <a:xfrm>
            <a:off x="545826" y="3332758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23" name="Текст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720212" y="3332940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24" name="Content Placeholder 2"/>
          <p:cNvSpPr>
            <a:spLocks noGrp="1"/>
          </p:cNvSpPr>
          <p:nvPr>
            <p:ph idx="25" hasCustomPrompt="1"/>
          </p:nvPr>
        </p:nvSpPr>
        <p:spPr bwMode="auto">
          <a:xfrm>
            <a:off x="545826" y="3671087"/>
            <a:ext cx="6888739" cy="270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>
              <a:defRPr/>
            </a:pPr>
            <a:r>
              <a:rPr lang="ru-RU"/>
              <a:t>Раздел презентации</a:t>
            </a:r>
            <a:endParaRPr lang="en-US"/>
          </a:p>
        </p:txBody>
      </p:sp>
      <p:sp>
        <p:nvSpPr>
          <p:cNvPr id="25" name="Текст 12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7720212" y="3671269"/>
            <a:ext cx="996923" cy="27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№ слайда</a:t>
            </a:r>
            <a:endParaRPr/>
          </a:p>
        </p:txBody>
      </p:sp>
      <p:sp>
        <p:nvSpPr>
          <p:cNvPr id="28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аздел презентаци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313781" y="888267"/>
            <a:ext cx="8412586" cy="3528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 (с источниками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313781" y="888267"/>
            <a:ext cx="8412586" cy="3528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00864" y="4563400"/>
            <a:ext cx="5707603" cy="148500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>
              <a:defRPr/>
            </a:pPr>
            <a:r>
              <a:rPr lang="ru-RU"/>
              <a:t>Примечания:</a:t>
            </a:r>
            <a:endParaRPr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700864" y="4753735"/>
            <a:ext cx="5707603" cy="105298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>
              <a:defRPr/>
            </a:pPr>
            <a:r>
              <a:rPr lang="ru-RU"/>
              <a:t>Источники:</a:t>
            </a:r>
            <a:endParaRPr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6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47499" y="888266"/>
            <a:ext cx="8178866" cy="3528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400364" y="884052"/>
            <a:ext cx="46892" cy="352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3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314300" y="1152604"/>
            <a:ext cx="4068000" cy="3276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13596" y="785039"/>
            <a:ext cx="4068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4" name="Content Placeholder 3"/>
          <p:cNvSpPr>
            <a:spLocks noGrp="1"/>
          </p:cNvSpPr>
          <p:nvPr>
            <p:ph sz="half" idx="15"/>
          </p:nvPr>
        </p:nvSpPr>
        <p:spPr bwMode="auto">
          <a:xfrm>
            <a:off x="4659360" y="1152604"/>
            <a:ext cx="4068000" cy="3276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658656" y="785039"/>
            <a:ext cx="4068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3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60876" y="1152383"/>
            <a:ext cx="8162748" cy="1260000"/>
          </a:xfrm>
        </p:spPr>
        <p:txBody>
          <a:bodyPr/>
          <a:lstStyle>
            <a:lvl1pPr marL="172800" indent="-172800">
              <a:buClr>
                <a:schemeClr val="accent1"/>
              </a:buClr>
              <a:buFont typeface="Arial"/>
              <a:buChar char="►"/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60172" y="784819"/>
            <a:ext cx="8162748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 bwMode="auto">
          <a:xfrm>
            <a:off x="560876" y="3148147"/>
            <a:ext cx="8162748" cy="1260000"/>
          </a:xfrm>
        </p:spPr>
        <p:txBody>
          <a:bodyPr/>
          <a:lstStyle>
            <a:lvl1pPr marL="172800" indent="-172800">
              <a:buClr>
                <a:schemeClr val="accent1"/>
              </a:buClr>
              <a:buFont typeface="Arial"/>
              <a:buChar char="►"/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60172" y="2762997"/>
            <a:ext cx="8162748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400204" y="879475"/>
            <a:ext cx="46800" cy="154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 bwMode="auto">
          <a:xfrm>
            <a:off x="400204" y="2858852"/>
            <a:ext cx="46800" cy="15444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6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314300" y="1152604"/>
            <a:ext cx="2625231" cy="32724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13596" y="785039"/>
            <a:ext cx="262523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4" name="Content Placeholder 3"/>
          <p:cNvSpPr>
            <a:spLocks noGrp="1"/>
          </p:cNvSpPr>
          <p:nvPr>
            <p:ph sz="half" idx="15"/>
          </p:nvPr>
        </p:nvSpPr>
        <p:spPr bwMode="auto">
          <a:xfrm>
            <a:off x="6101297" y="1152604"/>
            <a:ext cx="2625231" cy="32724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100593" y="785039"/>
            <a:ext cx="262523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 bwMode="auto">
          <a:xfrm>
            <a:off x="3203705" y="1152604"/>
            <a:ext cx="2625231" cy="32724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203001" y="785039"/>
            <a:ext cx="262523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77653" y="4497174"/>
            <a:ext cx="1862627" cy="437530"/>
          </a:xfrm>
          <a:prstGeom prst="rect">
            <a:avLst/>
          </a:prstGeom>
        </p:spPr>
      </p:pic>
      <p:sp>
        <p:nvSpPr>
          <p:cNvPr id="19" name="Номер слайда 2"/>
          <p:cNvSpPr>
            <a:spLocks noGrp="1"/>
          </p:cNvSpPr>
          <p:nvPr>
            <p:ph type="sldNum" sz="quarter" idx="11"/>
          </p:nvPr>
        </p:nvSpPr>
        <p:spPr bwMode="auto">
          <a:xfrm>
            <a:off x="8125298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36E43-BD2F-D44D-850A-5FFB25242708}" type="slidenum">
              <a:rPr lang="ru-RU" b="0">
                <a:solidFill>
                  <a:schemeClr val="tx1"/>
                </a:solidFill>
              </a:rPr>
              <a:t>‹#›</a:t>
            </a:fld>
            <a:endParaRPr lang="ru-R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13780" y="158827"/>
            <a:ext cx="8409844" cy="37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6523" y="879474"/>
            <a:ext cx="8409844" cy="35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35417" y="48561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1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800" indent="-172800" algn="l" defTabSz="685800">
        <a:lnSpc>
          <a:spcPct val="100000"/>
        </a:lnSpc>
        <a:spcBef>
          <a:spcPts val="300"/>
        </a:spcBef>
        <a:buClr>
          <a:schemeClr val="accent1"/>
        </a:buClr>
        <a:buSzPct val="110000"/>
        <a:buFont typeface="Arial"/>
        <a:buChar char="►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45600" indent="-172800" algn="l" defTabSz="685800">
        <a:lnSpc>
          <a:spcPct val="100000"/>
        </a:lnSpc>
        <a:spcBef>
          <a:spcPts val="200"/>
        </a:spcBef>
        <a:buClr>
          <a:srgbClr val="448A18"/>
        </a:buClr>
        <a:buFont typeface="Wingdings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518400" indent="-172800" algn="l" defTabSz="685800">
        <a:lnSpc>
          <a:spcPct val="100000"/>
        </a:lnSpc>
        <a:spcBef>
          <a:spcPts val="300"/>
        </a:spcBef>
        <a:buClr>
          <a:srgbClr val="448A18"/>
        </a:buClr>
        <a:buSzPct val="120000"/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691200" indent="-172800" algn="l" defTabSz="685800">
        <a:lnSpc>
          <a:spcPct val="100000"/>
        </a:lnSpc>
        <a:spcBef>
          <a:spcPts val="300"/>
        </a:spcBef>
        <a:buClr>
          <a:srgbClr val="448A18"/>
        </a:buClr>
        <a:buSzPct val="120000"/>
        <a:buFont typeface="Системный шрифт, обычный"/>
        <a:buChar char="⁃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72800" algn="l" defTabSz="685800">
        <a:lnSpc>
          <a:spcPct val="100000"/>
        </a:lnSpc>
        <a:spcBef>
          <a:spcPts val="300"/>
        </a:spcBef>
        <a:buClr>
          <a:srgbClr val="448A18"/>
        </a:buClr>
        <a:buSzPct val="60000"/>
        <a:buFont typeface=".Lucida Grande UI Regular"/>
        <a:buChar char="◆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76084" y="870508"/>
            <a:ext cx="5963555" cy="4011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8739" y="3766043"/>
            <a:ext cx="1404026" cy="1208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58604">
            <a:off x="6896996" y="1972857"/>
            <a:ext cx="202500" cy="61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53997" y="1835555"/>
            <a:ext cx="54605" cy="23789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 bwMode="auto">
          <a:xfrm rot="235873">
            <a:off x="5288044" y="2289710"/>
            <a:ext cx="25004" cy="389510"/>
          </a:xfrm>
          <a:prstGeom prst="ellipse">
            <a:avLst/>
          </a:prstGeom>
          <a:solidFill>
            <a:srgbClr val="663300"/>
          </a:solidFill>
          <a:ln w="25400" cap="flat">
            <a:noFill/>
            <a:prstDash val="solid"/>
            <a:round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 bwMode="auto">
          <a:xfrm rot="235873" flipH="1">
            <a:off x="5251759" y="2217953"/>
            <a:ext cx="6750" cy="389510"/>
          </a:xfrm>
          <a:prstGeom prst="ellipse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Комплексное предложение"/>
          <p:cNvSpPr txBox="1"/>
          <p:nvPr/>
        </p:nvSpPr>
        <p:spPr bwMode="auto">
          <a:xfrm>
            <a:off x="185539" y="287203"/>
            <a:ext cx="6897003" cy="303030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lnSpc>
                <a:spcPct val="90000"/>
              </a:lnSpc>
              <a:defRPr sz="9000" b="1" cap="all" spc="810">
                <a:solidFill>
                  <a:srgbClr val="6BA230"/>
                </a:solidFill>
              </a:defRPr>
            </a:lvl1pPr>
          </a:lstStyle>
          <a:p>
            <a:pPr algn="ctr">
              <a:defRPr/>
            </a:pPr>
            <a:endParaRPr sz="1700">
              <a:latin typeface="Times New Roman"/>
              <a:cs typeface="Times New Roman"/>
            </a:endParaRPr>
          </a:p>
        </p:txBody>
      </p:sp>
      <p:sp>
        <p:nvSpPr>
          <p:cNvPr id="14" name="РОССЕЛЬХОЗБАНК СЕГОДНЯ"/>
          <p:cNvSpPr txBox="1"/>
          <p:nvPr/>
        </p:nvSpPr>
        <p:spPr bwMode="auto">
          <a:xfrm>
            <a:off x="0" y="1065075"/>
            <a:ext cx="8193148" cy="672426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 algn="ctr">
              <a:lnSpc>
                <a:spcPct val="90000"/>
              </a:lnSpc>
              <a:defRPr sz="5500" b="1" cap="all" spc="550">
                <a:solidFill>
                  <a:srgbClr val="294F3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ru-RU" sz="2050">
              <a:solidFill>
                <a:srgbClr val="336339"/>
              </a:solidFill>
              <a:latin typeface="Century Gothic (Основной текст)"/>
            </a:endParaRPr>
          </a:p>
          <a:p>
            <a:pPr>
              <a:defRPr/>
            </a:pPr>
            <a:endParaRPr sz="2050" b="0">
              <a:solidFill>
                <a:srgbClr val="336339"/>
              </a:solidFill>
              <a:latin typeface="Century Gothic (Основной текст)"/>
            </a:endParaRPr>
          </a:p>
        </p:txBody>
      </p:sp>
      <p:sp>
        <p:nvSpPr>
          <p:cNvPr id="12" name="РОССЕЛЬХОЗБАНК СЕГОДНЯ"/>
          <p:cNvSpPr txBox="1"/>
          <p:nvPr/>
        </p:nvSpPr>
        <p:spPr bwMode="auto">
          <a:xfrm>
            <a:off x="185539" y="-32768"/>
            <a:ext cx="8193148" cy="1307343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 algn="ctr">
              <a:lnSpc>
                <a:spcPct val="90000"/>
              </a:lnSpc>
              <a:defRPr sz="5500" b="1" cap="all" spc="550">
                <a:solidFill>
                  <a:srgbClr val="294F3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ru-RU" sz="2050" dirty="0">
              <a:solidFill>
                <a:srgbClr val="336339"/>
              </a:solidFill>
              <a:latin typeface="Century Gothic (Основной текст)"/>
            </a:endParaRPr>
          </a:p>
          <a:p>
            <a:pPr>
              <a:lnSpc>
                <a:spcPct val="100000"/>
              </a:lnSpc>
              <a:defRPr/>
            </a:pPr>
            <a:r>
              <a:rPr lang="ru-RU" sz="2050" dirty="0">
                <a:solidFill>
                  <a:srgbClr val="336339"/>
                </a:solidFill>
                <a:latin typeface="Century Gothic (Основной текст)"/>
              </a:rPr>
              <a:t>Комплексное предложение </a:t>
            </a:r>
            <a:endParaRPr dirty="0"/>
          </a:p>
          <a:p>
            <a:pPr>
              <a:lnSpc>
                <a:spcPct val="100000"/>
              </a:lnSpc>
              <a:defRPr/>
            </a:pPr>
            <a:r>
              <a:rPr lang="ru-RU" sz="2050" dirty="0">
                <a:solidFill>
                  <a:srgbClr val="336339"/>
                </a:solidFill>
                <a:latin typeface="Century Gothic (Основной текст)"/>
              </a:rPr>
              <a:t>от </a:t>
            </a:r>
            <a:r>
              <a:rPr lang="ru-RU" sz="2050" dirty="0" smtClean="0">
                <a:solidFill>
                  <a:srgbClr val="336339"/>
                </a:solidFill>
                <a:latin typeface="Century Gothic (Основной текст)"/>
              </a:rPr>
              <a:t>«</a:t>
            </a:r>
            <a:r>
              <a:rPr lang="ru-RU" sz="2050" dirty="0" err="1" smtClean="0">
                <a:solidFill>
                  <a:srgbClr val="336339"/>
                </a:solidFill>
                <a:latin typeface="Century Gothic (Основной текст)"/>
              </a:rPr>
              <a:t>Россельхозбанка</a:t>
            </a:r>
            <a:r>
              <a:rPr lang="ru-RU" sz="2050" dirty="0" smtClean="0">
                <a:solidFill>
                  <a:srgbClr val="336339"/>
                </a:solidFill>
                <a:latin typeface="Century Gothic (Основной текст)"/>
              </a:rPr>
              <a:t>»</a:t>
            </a:r>
            <a:endParaRPr lang="ru-RU" sz="2050" dirty="0">
              <a:solidFill>
                <a:srgbClr val="336339"/>
              </a:solidFill>
              <a:latin typeface="Century Gothic (Основной текст)"/>
            </a:endParaRPr>
          </a:p>
          <a:p>
            <a:pPr>
              <a:defRPr/>
            </a:pPr>
            <a:endParaRPr sz="2050" b="0" dirty="0">
              <a:solidFill>
                <a:srgbClr val="336339"/>
              </a:solidFill>
              <a:latin typeface="Century Gothic (Основной текст)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08048" y="593995"/>
            <a:ext cx="4335953" cy="28852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 bwMode="auto">
          <a:xfrm>
            <a:off x="21055" y="4767002"/>
            <a:ext cx="7825814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EA038"/>
              </a:buClr>
              <a:defRPr/>
            </a:pPr>
            <a:r>
              <a:rPr lang="ru-RU" sz="80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lang="ru-RU" sz="700" spc="-15" dirty="0">
                <a:solidFill>
                  <a:schemeClr val="bg1"/>
                </a:solidFill>
                <a:latin typeface="Arial"/>
                <a:ea typeface="Proxima Nova"/>
              </a:rPr>
              <a:t>Ставка действует при личном страховании, в случае отсутствия ставка повышается на 0,3 %</a:t>
            </a:r>
            <a:endParaRPr dirty="0"/>
          </a:p>
          <a:p>
            <a:pPr>
              <a:buClr>
                <a:srgbClr val="5EA038"/>
              </a:buClr>
              <a:defRPr/>
            </a:pPr>
            <a:r>
              <a:rPr lang="ru-RU" sz="700" spc="-15" dirty="0">
                <a:solidFill>
                  <a:schemeClr val="bg1"/>
                </a:solidFill>
                <a:latin typeface="Proxima Nova"/>
                <a:ea typeface="Proxima Nova"/>
                <a:cs typeface="Proxima Nova"/>
              </a:rPr>
              <a:t>  </a:t>
            </a:r>
            <a:endParaRPr dirty="0"/>
          </a:p>
        </p:txBody>
      </p:sp>
      <p:sp>
        <p:nvSpPr>
          <p:cNvPr id="58" name="Прямоугольник 57"/>
          <p:cNvSpPr/>
          <p:nvPr/>
        </p:nvSpPr>
        <p:spPr bwMode="auto">
          <a:xfrm>
            <a:off x="1803387" y="1891102"/>
            <a:ext cx="2530655" cy="41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50"/>
              </a:spcAft>
              <a:buClr>
                <a:srgbClr val="5EA038"/>
              </a:buClr>
              <a:defRPr/>
            </a:pPr>
            <a:r>
              <a:rPr lang="ru-RU" sz="900" b="1" spc="-15">
                <a:latin typeface="Arial"/>
                <a:ea typeface="Proxima Nova"/>
              </a:rPr>
              <a:t>до</a:t>
            </a:r>
            <a:r>
              <a:rPr lang="ru-RU" sz="1500" b="1" spc="-15">
                <a:latin typeface="Arial"/>
                <a:ea typeface="Proxima Nova"/>
              </a:rPr>
              <a:t> 25 </a:t>
            </a:r>
            <a:r>
              <a:rPr lang="ru-RU" sz="900" b="1" spc="-15">
                <a:latin typeface="Arial"/>
                <a:ea typeface="Proxima Nova"/>
              </a:rPr>
              <a:t>лет</a:t>
            </a:r>
            <a:r>
              <a:rPr lang="ru-RU" sz="850" b="1" spc="-15">
                <a:latin typeface="Arial"/>
                <a:ea typeface="Proxima Nova"/>
              </a:rPr>
              <a:t> </a:t>
            </a:r>
            <a:endParaRPr/>
          </a:p>
          <a:p>
            <a:pPr>
              <a:lnSpc>
                <a:spcPct val="80000"/>
              </a:lnSpc>
              <a:buClr>
                <a:srgbClr val="5EA038"/>
              </a:buClr>
              <a:defRPr/>
            </a:pPr>
            <a:r>
              <a:rPr lang="ru-RU" sz="900" spc="-15">
                <a:latin typeface="Arial"/>
                <a:ea typeface="Proxima Nova"/>
              </a:rPr>
              <a:t>(включительно)</a:t>
            </a:r>
            <a:endParaRPr/>
          </a:p>
        </p:txBody>
      </p:sp>
      <p:sp>
        <p:nvSpPr>
          <p:cNvPr id="59" name="TextBox 58"/>
          <p:cNvSpPr txBox="1"/>
          <p:nvPr/>
        </p:nvSpPr>
        <p:spPr bwMode="auto">
          <a:xfrm>
            <a:off x="156222" y="2009058"/>
            <a:ext cx="1308965" cy="3613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Proxima Nova"/>
                <a:cs typeface="Arial"/>
              </a:defRPr>
            </a:lvl1pPr>
            <a:lvl2pPr marL="360363" indent="-179388" defTabSz="358775">
              <a:spcBef>
                <a:spcPts val="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ts val="0"/>
              </a:spcBef>
              <a:buClr>
                <a:srgbClr val="266234"/>
              </a:buClr>
              <a:buSzPct val="120000"/>
              <a:buFont typeface="Wingdings"/>
              <a:buChar char="§"/>
              <a:defRPr sz="1200"/>
            </a:lvl3pPr>
            <a:lvl4pPr marL="715963" indent="-174625">
              <a:spcBef>
                <a:spcPts val="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ts val="0"/>
              </a:spcBef>
              <a:buClr>
                <a:srgbClr val="266234"/>
              </a:buClr>
              <a:buSzPct val="50000"/>
              <a:buFont typeface="Wingdings"/>
              <a:buChar char="u"/>
              <a:defRPr sz="1200"/>
            </a:lvl5pPr>
            <a:lvl6pPr marL="2514600" indent="-228600">
              <a:spcBef>
                <a:spcPts val="0"/>
              </a:spcBef>
              <a:buFont typeface="Arial"/>
              <a:buChar char="•"/>
              <a:defRPr sz="2000"/>
            </a:lvl6pPr>
            <a:lvl7pPr marL="2971800" indent="-228600">
              <a:spcBef>
                <a:spcPts val="0"/>
              </a:spcBef>
              <a:buFont typeface="Arial"/>
              <a:buChar char="•"/>
              <a:defRPr sz="2000"/>
            </a:lvl7pPr>
            <a:lvl8pPr marL="3429000" indent="-228600">
              <a:spcBef>
                <a:spcPts val="0"/>
              </a:spcBef>
              <a:buFont typeface="Arial"/>
              <a:buChar char="•"/>
              <a:defRPr sz="2000"/>
            </a:lvl8pPr>
            <a:lvl9pPr marL="3886200" indent="-228600">
              <a:spcBef>
                <a:spcPts val="0"/>
              </a:spcBef>
              <a:buFont typeface="Arial"/>
              <a:buChar char="•"/>
              <a:defRPr sz="2000"/>
            </a:lvl9pPr>
          </a:lstStyle>
          <a:p>
            <a:pPr>
              <a:defRPr/>
            </a:pPr>
            <a:r>
              <a:rPr lang="ru-RU" sz="1050"/>
              <a:t>СРОК </a:t>
            </a:r>
            <a:endParaRPr/>
          </a:p>
          <a:p>
            <a:pPr>
              <a:defRPr/>
            </a:pPr>
            <a:r>
              <a:rPr lang="ru-RU" sz="1050"/>
              <a:t>КРЕДИТА</a:t>
            </a:r>
            <a:endParaRPr/>
          </a:p>
        </p:txBody>
      </p:sp>
      <p:sp>
        <p:nvSpPr>
          <p:cNvPr id="36" name="TextBox 35"/>
          <p:cNvSpPr txBox="1"/>
          <p:nvPr/>
        </p:nvSpPr>
        <p:spPr bwMode="auto">
          <a:xfrm>
            <a:off x="156222" y="2386541"/>
            <a:ext cx="1665889" cy="3613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Proxima Nova"/>
                <a:cs typeface="Arial"/>
              </a:defRPr>
            </a:lvl1pPr>
            <a:lvl2pPr marL="360363" indent="-179388" defTabSz="358775">
              <a:spcBef>
                <a:spcPts val="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ts val="0"/>
              </a:spcBef>
              <a:buClr>
                <a:srgbClr val="266234"/>
              </a:buClr>
              <a:buSzPct val="120000"/>
              <a:buFont typeface="Wingdings"/>
              <a:buChar char="§"/>
              <a:defRPr sz="1200"/>
            </a:lvl3pPr>
            <a:lvl4pPr marL="715963" indent="-174625">
              <a:spcBef>
                <a:spcPts val="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ts val="0"/>
              </a:spcBef>
              <a:buClr>
                <a:srgbClr val="266234"/>
              </a:buClr>
              <a:buSzPct val="50000"/>
              <a:buFont typeface="Wingdings"/>
              <a:buChar char="u"/>
              <a:defRPr sz="1200"/>
            </a:lvl5pPr>
            <a:lvl6pPr marL="2514600" indent="-228600">
              <a:spcBef>
                <a:spcPts val="0"/>
              </a:spcBef>
              <a:buFont typeface="Arial"/>
              <a:buChar char="•"/>
              <a:defRPr sz="2000"/>
            </a:lvl6pPr>
            <a:lvl7pPr marL="2971800" indent="-228600">
              <a:spcBef>
                <a:spcPts val="0"/>
              </a:spcBef>
              <a:buFont typeface="Arial"/>
              <a:buChar char="•"/>
              <a:defRPr sz="2000"/>
            </a:lvl7pPr>
            <a:lvl8pPr marL="3429000" indent="-228600">
              <a:spcBef>
                <a:spcPts val="0"/>
              </a:spcBef>
              <a:buFont typeface="Arial"/>
              <a:buChar char="•"/>
              <a:defRPr sz="2000"/>
            </a:lvl8pPr>
            <a:lvl9pPr marL="3886200" indent="-228600">
              <a:spcBef>
                <a:spcPts val="0"/>
              </a:spcBef>
              <a:buFont typeface="Arial"/>
              <a:buChar char="•"/>
              <a:defRPr sz="2000"/>
            </a:lvl9pPr>
          </a:lstStyle>
          <a:p>
            <a:pPr>
              <a:defRPr/>
            </a:pPr>
            <a:r>
              <a:rPr lang="ru-RU" sz="1050"/>
              <a:t>ДОПОЛНИТЕЛЬНЫЕ ВОЗМОЖНОСТИ</a:t>
            </a:r>
            <a:endParaRPr/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1811052" y="1590351"/>
            <a:ext cx="1250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25"/>
              </a:spcBef>
              <a:spcAft>
                <a:spcPts val="300"/>
              </a:spcAft>
              <a:buClr>
                <a:srgbClr val="5EA038"/>
              </a:buClr>
              <a:defRPr/>
            </a:pPr>
            <a:r>
              <a:rPr lang="ru-RU" sz="900" b="1" spc="-15" dirty="0">
                <a:latin typeface="Arial"/>
                <a:ea typeface="Proxima Nova"/>
              </a:rPr>
              <a:t>от</a:t>
            </a:r>
            <a:r>
              <a:rPr lang="ru-RU" sz="1500" b="1" spc="-15" dirty="0">
                <a:latin typeface="Arial"/>
                <a:ea typeface="Proxima Nova"/>
              </a:rPr>
              <a:t> 2</a:t>
            </a:r>
            <a:r>
              <a:rPr lang="ru-RU" sz="1500" b="1" spc="-15" dirty="0" smtClean="0">
                <a:latin typeface="Arial"/>
                <a:ea typeface="Proxima Nova"/>
              </a:rPr>
              <a:t>0</a:t>
            </a:r>
            <a:r>
              <a:rPr lang="ru-RU" sz="1500" b="1" spc="-15" dirty="0">
                <a:latin typeface="Arial"/>
                <a:ea typeface="Proxima Nova"/>
              </a:rPr>
              <a:t>%</a:t>
            </a:r>
            <a:endParaRPr dirty="0"/>
          </a:p>
        </p:txBody>
      </p:sp>
      <p:sp>
        <p:nvSpPr>
          <p:cNvPr id="60" name="TextBox 59"/>
          <p:cNvSpPr txBox="1"/>
          <p:nvPr/>
        </p:nvSpPr>
        <p:spPr bwMode="auto">
          <a:xfrm>
            <a:off x="163112" y="1609983"/>
            <a:ext cx="1491435" cy="3648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Proxima Nova"/>
                <a:cs typeface="Arial"/>
              </a:defRPr>
            </a:lvl1pPr>
            <a:lvl2pPr marL="360363" indent="-179388" defTabSz="358775">
              <a:spcBef>
                <a:spcPts val="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ts val="0"/>
              </a:spcBef>
              <a:buClr>
                <a:srgbClr val="266234"/>
              </a:buClr>
              <a:buSzPct val="120000"/>
              <a:buFont typeface="Wingdings"/>
              <a:buChar char="§"/>
              <a:defRPr sz="1200"/>
            </a:lvl3pPr>
            <a:lvl4pPr marL="715963" indent="-174625">
              <a:spcBef>
                <a:spcPts val="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ts val="0"/>
              </a:spcBef>
              <a:buClr>
                <a:srgbClr val="266234"/>
              </a:buClr>
              <a:buSzPct val="50000"/>
              <a:buFont typeface="Wingdings"/>
              <a:buChar char="u"/>
              <a:defRPr sz="1200"/>
            </a:lvl5pPr>
            <a:lvl6pPr marL="2514600" indent="-228600">
              <a:spcBef>
                <a:spcPts val="0"/>
              </a:spcBef>
              <a:buFont typeface="Arial"/>
              <a:buChar char="•"/>
              <a:defRPr sz="2000"/>
            </a:lvl6pPr>
            <a:lvl7pPr marL="2971800" indent="-228600">
              <a:spcBef>
                <a:spcPts val="0"/>
              </a:spcBef>
              <a:buFont typeface="Arial"/>
              <a:buChar char="•"/>
              <a:defRPr sz="2000"/>
            </a:lvl7pPr>
            <a:lvl8pPr marL="3429000" indent="-228600">
              <a:spcBef>
                <a:spcPts val="0"/>
              </a:spcBef>
              <a:buFont typeface="Arial"/>
              <a:buChar char="•"/>
              <a:defRPr sz="2000"/>
            </a:lvl8pPr>
            <a:lvl9pPr marL="3886200" indent="-228600">
              <a:spcBef>
                <a:spcPts val="0"/>
              </a:spcBef>
              <a:buFont typeface="Arial"/>
              <a:buChar char="•"/>
              <a:defRPr sz="2000"/>
            </a:lvl9pPr>
          </a:lstStyle>
          <a:p>
            <a:pPr>
              <a:defRPr/>
            </a:pPr>
            <a:r>
              <a:rPr lang="ru-RU" sz="1050"/>
              <a:t>ПЕРВОНАЧАЛЬНЫЙ ВЗНОС</a:t>
            </a:r>
            <a:endParaRPr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1753709" y="2386540"/>
            <a:ext cx="3040009" cy="551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900" b="1" dirty="0">
                <a:latin typeface="Arial"/>
                <a:cs typeface="Arial"/>
              </a:rPr>
              <a:t>Возможность оформления заемщиками-супругами двух кредитов для приобретения объекта недвижимости большей </a:t>
            </a:r>
            <a:r>
              <a:rPr lang="ru-RU" sz="900" b="1" dirty="0" smtClean="0">
                <a:latin typeface="Arial"/>
                <a:cs typeface="Arial"/>
              </a:rPr>
              <a:t>стоимостью</a:t>
            </a:r>
            <a:endParaRPr dirty="0"/>
          </a:p>
          <a:p>
            <a:pPr>
              <a:defRPr/>
            </a:pPr>
            <a:endParaRPr lang="ru-RU" sz="85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181231" y="1174495"/>
            <a:ext cx="1308965" cy="4030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Proxima Nova"/>
                <a:cs typeface="Arial"/>
              </a:defRPr>
            </a:lvl1pPr>
            <a:lvl2pPr marL="360363" indent="-179388" defTabSz="358775">
              <a:spcBef>
                <a:spcPts val="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ts val="0"/>
              </a:spcBef>
              <a:buClr>
                <a:srgbClr val="266234"/>
              </a:buClr>
              <a:buSzPct val="120000"/>
              <a:buFont typeface="Wingdings"/>
              <a:buChar char="§"/>
              <a:defRPr sz="1200"/>
            </a:lvl3pPr>
            <a:lvl4pPr marL="715963" indent="-174625">
              <a:spcBef>
                <a:spcPts val="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ts val="0"/>
              </a:spcBef>
              <a:buClr>
                <a:srgbClr val="266234"/>
              </a:buClr>
              <a:buSzPct val="50000"/>
              <a:buFont typeface="Wingdings"/>
              <a:buChar char="u"/>
              <a:defRPr sz="1200"/>
            </a:lvl5pPr>
            <a:lvl6pPr marL="2514600" indent="-228600">
              <a:spcBef>
                <a:spcPts val="0"/>
              </a:spcBef>
              <a:buFont typeface="Arial"/>
              <a:buChar char="•"/>
              <a:defRPr sz="2000"/>
            </a:lvl6pPr>
            <a:lvl7pPr marL="2971800" indent="-228600">
              <a:spcBef>
                <a:spcPts val="0"/>
              </a:spcBef>
              <a:buFont typeface="Arial"/>
              <a:buChar char="•"/>
              <a:defRPr sz="2000"/>
            </a:lvl7pPr>
            <a:lvl8pPr marL="3429000" indent="-228600">
              <a:spcBef>
                <a:spcPts val="0"/>
              </a:spcBef>
              <a:buFont typeface="Arial"/>
              <a:buChar char="•"/>
              <a:defRPr sz="2000"/>
            </a:lvl8pPr>
            <a:lvl9pPr marL="3886200" indent="-228600">
              <a:spcBef>
                <a:spcPts val="0"/>
              </a:spcBef>
              <a:buFont typeface="Arial"/>
              <a:buChar char="•"/>
              <a:defRPr sz="2000"/>
            </a:lvl9pPr>
          </a:lstStyle>
          <a:p>
            <a:pPr>
              <a:defRPr/>
            </a:pPr>
            <a:r>
              <a:rPr lang="ru-RU" sz="1050"/>
              <a:t>СУММА </a:t>
            </a:r>
            <a:endParaRPr/>
          </a:p>
          <a:p>
            <a:pPr>
              <a:defRPr/>
            </a:pPr>
            <a:r>
              <a:rPr lang="ru-RU" sz="1050"/>
              <a:t>КРЕДИТА</a:t>
            </a:r>
            <a:endParaRPr/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1823129" y="1202935"/>
            <a:ext cx="2029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50"/>
              </a:spcAft>
              <a:buClr>
                <a:srgbClr val="5EA038"/>
              </a:buClr>
              <a:defRPr/>
            </a:pPr>
            <a:r>
              <a:rPr lang="ru-RU" sz="900" b="1" spc="-15">
                <a:latin typeface="Arial"/>
                <a:ea typeface="Proxima Nova"/>
              </a:rPr>
              <a:t>до</a:t>
            </a:r>
            <a:r>
              <a:rPr lang="ru-RU" sz="850" b="1" spc="-15">
                <a:latin typeface="Arial"/>
                <a:ea typeface="Proxima Nova"/>
              </a:rPr>
              <a:t> </a:t>
            </a:r>
            <a:r>
              <a:rPr lang="ru-RU" sz="1500" b="1" spc="-15">
                <a:latin typeface="Arial"/>
                <a:ea typeface="Proxima Nova"/>
              </a:rPr>
              <a:t>6 </a:t>
            </a:r>
            <a:r>
              <a:rPr lang="ru-RU" sz="900" b="1" spc="-15">
                <a:latin typeface="Arial"/>
                <a:ea typeface="Proxima Nova"/>
              </a:rPr>
              <a:t>млн. руб.</a:t>
            </a:r>
            <a:endParaRPr/>
          </a:p>
        </p:txBody>
      </p:sp>
      <p:sp>
        <p:nvSpPr>
          <p:cNvPr id="53" name="TextBox 52"/>
          <p:cNvSpPr txBox="1"/>
          <p:nvPr/>
        </p:nvSpPr>
        <p:spPr bwMode="auto">
          <a:xfrm>
            <a:off x="170989" y="785724"/>
            <a:ext cx="1308965" cy="4030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Proxima Nova"/>
                <a:cs typeface="Arial"/>
              </a:defRPr>
            </a:lvl1pPr>
            <a:lvl2pPr marL="360363" indent="-179388" defTabSz="358775">
              <a:spcBef>
                <a:spcPts val="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ts val="0"/>
              </a:spcBef>
              <a:buClr>
                <a:srgbClr val="266234"/>
              </a:buClr>
              <a:buSzPct val="120000"/>
              <a:buFont typeface="Wingdings"/>
              <a:buChar char="§"/>
              <a:defRPr sz="1200"/>
            </a:lvl3pPr>
            <a:lvl4pPr marL="715963" indent="-174625">
              <a:spcBef>
                <a:spcPts val="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ts val="0"/>
              </a:spcBef>
              <a:buClr>
                <a:srgbClr val="266234"/>
              </a:buClr>
              <a:buSzPct val="50000"/>
              <a:buFont typeface="Wingdings"/>
              <a:buChar char="u"/>
              <a:defRPr sz="1200"/>
            </a:lvl5pPr>
            <a:lvl6pPr marL="2514600" indent="-228600">
              <a:spcBef>
                <a:spcPts val="0"/>
              </a:spcBef>
              <a:buFont typeface="Arial"/>
              <a:buChar char="•"/>
              <a:defRPr sz="2000"/>
            </a:lvl6pPr>
            <a:lvl7pPr marL="2971800" indent="-228600">
              <a:spcBef>
                <a:spcPts val="0"/>
              </a:spcBef>
              <a:buFont typeface="Arial"/>
              <a:buChar char="•"/>
              <a:defRPr sz="2000"/>
            </a:lvl7pPr>
            <a:lvl8pPr marL="3429000" indent="-228600">
              <a:spcBef>
                <a:spcPts val="0"/>
              </a:spcBef>
              <a:buFont typeface="Arial"/>
              <a:buChar char="•"/>
              <a:defRPr sz="2000"/>
            </a:lvl8pPr>
            <a:lvl9pPr marL="3886200" indent="-228600">
              <a:spcBef>
                <a:spcPts val="0"/>
              </a:spcBef>
              <a:buFont typeface="Arial"/>
              <a:buChar char="•"/>
              <a:defRPr sz="2000"/>
            </a:lvl9pPr>
          </a:lstStyle>
          <a:p>
            <a:pPr>
              <a:defRPr/>
            </a:pPr>
            <a:r>
              <a:rPr lang="ru-RU" sz="1050"/>
              <a:t>ПРОЦЕНТНАЯ СТАВКА</a:t>
            </a:r>
            <a:endParaRPr/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1803387" y="846040"/>
            <a:ext cx="2029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25"/>
              </a:spcBef>
              <a:spcAft>
                <a:spcPts val="300"/>
              </a:spcAft>
              <a:buClr>
                <a:srgbClr val="5EA038"/>
              </a:buClr>
              <a:defRPr/>
            </a:pPr>
            <a:r>
              <a:rPr lang="ru-RU" sz="1500" b="1" spc="-15">
                <a:latin typeface="Arial"/>
                <a:ea typeface="Proxima Nova"/>
              </a:rPr>
              <a:t>3% </a:t>
            </a:r>
            <a:endParaRPr/>
          </a:p>
        </p:txBody>
      </p:sp>
      <p:sp>
        <p:nvSpPr>
          <p:cNvPr id="62" name="Прямоугольник 61"/>
          <p:cNvSpPr/>
          <p:nvPr/>
        </p:nvSpPr>
        <p:spPr bwMode="auto">
          <a:xfrm>
            <a:off x="225194" y="3162231"/>
            <a:ext cx="434585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700" dirty="0" smtClean="0">
                <a:latin typeface="Arial"/>
              </a:rPr>
              <a:t>При </a:t>
            </a:r>
            <a:r>
              <a:rPr lang="ru-RU" sz="700" dirty="0">
                <a:latin typeface="Arial"/>
              </a:rPr>
              <a:t>соблюдении следующих условий:</a:t>
            </a:r>
            <a:endParaRPr dirty="0"/>
          </a:p>
          <a:p>
            <a:pPr marL="128587" indent="-128587" algn="just">
              <a:buFont typeface="Wingdings"/>
              <a:buChar char="§"/>
              <a:defRPr/>
            </a:pPr>
            <a:r>
              <a:rPr lang="ru-RU" sz="700" dirty="0">
                <a:latin typeface="Arial"/>
              </a:rPr>
              <a:t> заемщики-супруги рассматриваются в качестве самостоятельных заемщиков и не привлекаются в качестве </a:t>
            </a:r>
            <a:r>
              <a:rPr lang="ru-RU" sz="700" dirty="0" err="1">
                <a:latin typeface="Arial"/>
              </a:rPr>
              <a:t>созаемщиков</a:t>
            </a:r>
            <a:r>
              <a:rPr lang="ru-RU" sz="700" dirty="0">
                <a:latin typeface="Arial"/>
              </a:rPr>
              <a:t> по кредитным договорам друг друга;</a:t>
            </a:r>
            <a:endParaRPr dirty="0"/>
          </a:p>
          <a:p>
            <a:pPr marL="128587" indent="-128587" algn="just">
              <a:buFont typeface="Wingdings"/>
              <a:buChar char="§"/>
              <a:defRPr/>
            </a:pPr>
            <a:r>
              <a:rPr lang="ru-RU" sz="700" dirty="0">
                <a:latin typeface="Arial"/>
              </a:rPr>
              <a:t>приобретаемый (строящийся) объект недвижимости, на который выдаются два льготных ипотечных кредита, должен соответствовать требованиям к объекту недвижимости, включая требования по соответствию учетной норме площади;</a:t>
            </a:r>
            <a:endParaRPr dirty="0"/>
          </a:p>
          <a:p>
            <a:pPr marL="128587" indent="-128587" algn="just">
              <a:buFont typeface="Wingdings"/>
              <a:buChar char="§"/>
              <a:defRPr/>
            </a:pPr>
            <a:r>
              <a:rPr lang="ru-RU" sz="700" dirty="0">
                <a:latin typeface="Arial"/>
              </a:rPr>
              <a:t>объект недвижимости, средства на приобретение (строительство) которого выдаются по двум льготным ипотечным кредитам, должен приобретаться на правах общей совместной собственности по одному договору купли-продажи (договору долевого участия) с указанием в качестве покупателей обоих заемщиков;</a:t>
            </a:r>
            <a:endParaRPr dirty="0"/>
          </a:p>
          <a:p>
            <a:pPr marL="128587" indent="-128587" algn="just">
              <a:buFont typeface="Wingdings"/>
              <a:buChar char="§"/>
              <a:defRPr/>
            </a:pPr>
            <a:r>
              <a:rPr lang="ru-RU" sz="700" dirty="0">
                <a:latin typeface="Arial"/>
              </a:rPr>
              <a:t>заявка на выдачу льготного ипотечного кредита на приобретение (строительство) одного объекта недвижимости (жилого помещения (жилого дома) подается каждым заемщиком;</a:t>
            </a:r>
            <a:endParaRPr dirty="0"/>
          </a:p>
          <a:p>
            <a:pPr marL="128587" indent="-128587" algn="just">
              <a:buFont typeface="Wingdings"/>
              <a:buChar char="§"/>
              <a:defRPr/>
            </a:pPr>
            <a:r>
              <a:rPr lang="ru-RU" sz="700" dirty="0">
                <a:latin typeface="Arial"/>
              </a:rPr>
              <a:t>первоначальный взнос по каждому из двух кредитов на приобретение (строительство) одного объекта недвижимости для каждого заемщика будет составлять </a:t>
            </a:r>
            <a:r>
              <a:rPr lang="ru-RU" sz="700" dirty="0" smtClean="0">
                <a:latin typeface="Arial"/>
              </a:rPr>
              <a:t>40</a:t>
            </a:r>
            <a:r>
              <a:rPr lang="ru-RU" sz="700" dirty="0">
                <a:latin typeface="Arial"/>
              </a:rPr>
              <a:t>% от стоимости такого объекта недвижимости.</a:t>
            </a:r>
            <a:endParaRPr dirty="0"/>
          </a:p>
        </p:txBody>
      </p:sp>
      <p:sp>
        <p:nvSpPr>
          <p:cNvPr id="56" name="object 9"/>
          <p:cNvSpPr txBox="1"/>
          <p:nvPr/>
        </p:nvSpPr>
        <p:spPr bwMode="auto">
          <a:xfrm>
            <a:off x="234794" y="99848"/>
            <a:ext cx="4204727" cy="265938"/>
          </a:xfrm>
          <a:prstGeom prst="rect">
            <a:avLst/>
          </a:prstGeom>
        </p:spPr>
        <p:txBody>
          <a:bodyPr vert="horz" wrap="square" lIns="0" tIns="11905" rIns="0" bIns="0" rtlCol="0">
            <a:spAutoFit/>
          </a:bodyPr>
          <a:lstStyle/>
          <a:p>
            <a:pPr marL="9525">
              <a:spcBef>
                <a:spcPts val="94"/>
              </a:spcBef>
              <a:defRPr/>
            </a:pPr>
            <a:r>
              <a:rPr lang="ru-RU" sz="1650" b="1" cap="all" spc="-11">
                <a:latin typeface="Proxima Nova"/>
                <a:ea typeface="Proxima Nova"/>
                <a:cs typeface="Proxima Nova"/>
              </a:rPr>
              <a:t>СЕЛЬСКАЯ ИПОТЕКА</a:t>
            </a:r>
            <a:endParaRPr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170989" y="367861"/>
            <a:ext cx="8576348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050" spc="-15" dirty="0">
                <a:latin typeface="Arial"/>
                <a:ea typeface="Proxima Nova"/>
              </a:rPr>
              <a:t>Ипотечный кредит с государственной поддержкой на приобретение или </a:t>
            </a:r>
            <a:r>
              <a:rPr lang="ru-RU" sz="1050" spc="-15" dirty="0" err="1" smtClean="0">
                <a:latin typeface="Arial"/>
                <a:ea typeface="Proxima Nova"/>
              </a:rPr>
              <a:t>сроительство</a:t>
            </a:r>
            <a:r>
              <a:rPr lang="ru-RU" sz="1050" spc="-15" dirty="0" smtClean="0">
                <a:latin typeface="Arial"/>
                <a:ea typeface="Proxima Nova"/>
              </a:rPr>
              <a:t> </a:t>
            </a:r>
            <a:r>
              <a:rPr lang="ru-RU" sz="1050" spc="-15" dirty="0">
                <a:latin typeface="Arial"/>
                <a:ea typeface="Proxima Nova"/>
              </a:rPr>
              <a:t>жилого помещения на сельских территориях (сельских агломерациях) </a:t>
            </a:r>
            <a:r>
              <a:rPr lang="ru-RU" sz="1050" b="1" spc="-15" dirty="0">
                <a:latin typeface="Arial"/>
                <a:ea typeface="Proxima Nova"/>
              </a:rPr>
              <a:t>приграничных муниципальных образований*</a:t>
            </a:r>
            <a:endParaRPr lang="ru-RU" sz="1050" b="1" spc="-15" dirty="0">
              <a:latin typeface="Proxima Nova"/>
              <a:ea typeface="Proxima Nova"/>
              <a:cs typeface="Proxima Nova"/>
            </a:endParaRPr>
          </a:p>
        </p:txBody>
      </p:sp>
      <p:grpSp>
        <p:nvGrpSpPr>
          <p:cNvPr id="39" name="Группа 38"/>
          <p:cNvGrpSpPr/>
          <p:nvPr/>
        </p:nvGrpSpPr>
        <p:grpSpPr bwMode="auto">
          <a:xfrm>
            <a:off x="4463285" y="710665"/>
            <a:ext cx="1029998" cy="1037906"/>
            <a:chOff x="6794379" y="1131201"/>
            <a:chExt cx="1373330" cy="1383874"/>
          </a:xfrm>
        </p:grpSpPr>
        <p:sp>
          <p:nvSpPr>
            <p:cNvPr id="49" name="Прямоугольник 48"/>
            <p:cNvSpPr/>
            <p:nvPr/>
          </p:nvSpPr>
          <p:spPr bwMode="auto">
            <a:xfrm>
              <a:off x="6953847" y="1131201"/>
              <a:ext cx="1213862" cy="12138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ru-RU" sz="1000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794379" y="1301213"/>
              <a:ext cx="1213862" cy="1213862"/>
            </a:xfrm>
            <a:prstGeom prst="rect">
              <a:avLst/>
            </a:prstGeom>
            <a:solidFill>
              <a:srgbClr val="255D3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ru-RU" sz="1000"/>
            </a:p>
          </p:txBody>
        </p:sp>
        <p:sp>
          <p:nvSpPr>
            <p:cNvPr id="52" name="Rectangle 122"/>
            <p:cNvSpPr>
              <a:spLocks noChangeArrowheads="1"/>
            </p:cNvSpPr>
            <p:nvPr/>
          </p:nvSpPr>
          <p:spPr bwMode="auto">
            <a:xfrm>
              <a:off x="6871571" y="1450832"/>
              <a:ext cx="1081443" cy="628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lvl="1" defTabSz="653654">
                <a:lnSpc>
                  <a:spcPct val="95000"/>
                </a:lnSpc>
                <a:spcAft>
                  <a:spcPts val="450"/>
                </a:spcAft>
                <a:buClr>
                  <a:srgbClr val="000000"/>
                </a:buClr>
                <a:buSzPct val="125000"/>
                <a:defRPr/>
              </a:pPr>
              <a:r>
                <a:rPr lang="ru-RU" sz="3250" b="1" spc="-52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r>
                <a:rPr lang="ru-RU" sz="1000" b="1" spc="-52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ru-RU" sz="1800" b="1">
                  <a:solidFill>
                    <a:schemeClr val="bg1"/>
                  </a:solidFill>
                  <a:latin typeface="Arial"/>
                  <a:cs typeface="Arial"/>
                </a:rPr>
                <a:t>%</a:t>
              </a:r>
              <a:endParaRPr lang="ru-RU" sz="4050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7000823" y="2113667"/>
              <a:ext cx="1087151" cy="230832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50" b="1">
                  <a:solidFill>
                    <a:schemeClr val="bg1"/>
                  </a:solidFill>
                  <a:latin typeface="Arial"/>
                  <a:cs typeface="Arial"/>
                </a:rPr>
                <a:t>годовых</a:t>
              </a:r>
              <a:endParaRPr lang="ru-RU" sz="1150" b="1" baseline="300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3123" y="3563348"/>
            <a:ext cx="1280319" cy="128927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 bwMode="auto">
          <a:xfrm>
            <a:off x="7318103" y="3563348"/>
            <a:ext cx="1223857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latin typeface="Arial"/>
              </a:rPr>
              <a:t>Наведите телефон на </a:t>
            </a:r>
            <a:r>
              <a:rPr lang="en-US" sz="1200" b="1">
                <a:latin typeface="Arial"/>
              </a:rPr>
              <a:t>QR</a:t>
            </a:r>
            <a:r>
              <a:rPr lang="ru-RU" sz="1200" b="1">
                <a:latin typeface="Arial"/>
              </a:rPr>
              <a:t> код </a:t>
            </a:r>
            <a:endParaRPr/>
          </a:p>
          <a:p>
            <a:pPr algn="ctr">
              <a:defRPr/>
            </a:pPr>
            <a:r>
              <a:rPr lang="ru-RU" sz="1200" b="1">
                <a:latin typeface="Arial"/>
              </a:rPr>
              <a:t>и посмотрите предложения по льготному кредиту</a:t>
            </a:r>
            <a:endParaRPr lang="ru-RU" sz="1200">
              <a:latin typeface="Arial"/>
            </a:endParaRPr>
          </a:p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 bwMode="auto">
          <a:xfrm rot="10800000">
            <a:off x="6390301" y="4025702"/>
            <a:ext cx="585723" cy="364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6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046"/>
    </mc:Choice>
    <mc:Fallback xmlns:w="http://schemas.openxmlformats.org/wordprocessingml/2006/main" xmlns:m="http://schemas.openxmlformats.org/officeDocument/2006/math" xmlns="">
      <p:transition advClick="1" advTm="2404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40579" y="77164"/>
            <a:ext cx="8729321" cy="378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400"/>
              <a:t>Потребительский кредит с государственной поддержкой для жителей села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6108030" y="3870356"/>
            <a:ext cx="259398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ru-RU" sz="1000" b="1">
                <a:solidFill>
                  <a:schemeClr val="bg1"/>
                </a:solidFill>
              </a:rPr>
              <a:t>Качественная отработка </a:t>
            </a:r>
            <a:endParaRPr/>
          </a:p>
          <a:p>
            <a:pPr>
              <a:defRPr/>
            </a:pPr>
            <a:r>
              <a:rPr lang="ru-RU" sz="1000" b="1">
                <a:solidFill>
                  <a:schemeClr val="bg1"/>
                </a:solidFill>
              </a:rPr>
              <a:t>мероприятий по увеличению продаж</a:t>
            </a:r>
            <a:endParaRPr/>
          </a:p>
          <a:p>
            <a:pPr>
              <a:defRPr/>
            </a:pPr>
            <a:endParaRPr lang="ru-RU" sz="1000" b="1">
              <a:solidFill>
                <a:schemeClr val="bg1"/>
              </a:solidFill>
            </a:endParaRPr>
          </a:p>
          <a:p>
            <a:pPr marL="228600" indent="-228600">
              <a:buAutoNum type="arabicPeriod" startAt="2"/>
              <a:defRPr/>
            </a:pPr>
            <a:r>
              <a:rPr lang="ru-RU" sz="1000" b="1">
                <a:solidFill>
                  <a:schemeClr val="bg1"/>
                </a:solidFill>
              </a:rPr>
              <a:t>Поэтапное расширения перечная </a:t>
            </a:r>
            <a:endParaRPr/>
          </a:p>
          <a:p>
            <a:pPr>
              <a:defRPr/>
            </a:pPr>
            <a:r>
              <a:rPr lang="ru-RU" sz="1000" b="1">
                <a:solidFill>
                  <a:schemeClr val="bg1"/>
                </a:solidFill>
              </a:rPr>
              <a:t>компаний</a:t>
            </a:r>
            <a:endParaRPr/>
          </a:p>
          <a:p>
            <a:pPr>
              <a:defRPr/>
            </a:pPr>
            <a:endParaRPr lang="ru-RU" sz="800" b="1">
              <a:solidFill>
                <a:schemeClr val="bg1"/>
              </a:solidFill>
            </a:endParaRPr>
          </a:p>
          <a:p>
            <a:pPr>
              <a:defRPr/>
            </a:pPr>
            <a:endParaRPr lang="ru-RU" sz="800" b="1">
              <a:solidFill>
                <a:schemeClr val="bg1"/>
              </a:solidFill>
            </a:endParaRPr>
          </a:p>
          <a:p>
            <a:pPr>
              <a:defRPr/>
            </a:pPr>
            <a:endParaRPr lang="ru-RU" sz="800" b="1">
              <a:solidFill>
                <a:schemeClr val="bg1"/>
              </a:solidFill>
            </a:endParaRPr>
          </a:p>
        </p:txBody>
      </p:sp>
      <p:pic>
        <p:nvPicPr>
          <p:cNvPr id="52" name="Рисунок 51"/>
          <p:cNvPicPr/>
          <p:nvPr/>
        </p:nvPicPr>
        <p:blipFill>
          <a:blip r:embed="rId2"/>
          <a:srcRect l="6051"/>
          <a:stretch/>
        </p:blipFill>
        <p:spPr bwMode="auto">
          <a:xfrm>
            <a:off x="178199" y="1113980"/>
            <a:ext cx="1077128" cy="102692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Прямоугольник 52"/>
          <p:cNvSpPr/>
          <p:nvPr/>
        </p:nvSpPr>
        <p:spPr bwMode="auto">
          <a:xfrm>
            <a:off x="108531" y="627348"/>
            <a:ext cx="130859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Arial"/>
              </a:rPr>
              <a:t>Сайт  Банка</a:t>
            </a:r>
            <a:endParaRPr/>
          </a:p>
          <a:p>
            <a:pPr algn="ctr">
              <a:defRPr/>
            </a:pPr>
            <a:r>
              <a:rPr lang="ru-RU" b="1">
                <a:latin typeface="Arial"/>
              </a:rPr>
              <a:t> «</a:t>
            </a:r>
            <a:r>
              <a:rPr lang="en-US" b="1">
                <a:latin typeface="Arial"/>
              </a:rPr>
              <a:t>RSHB</a:t>
            </a:r>
            <a:r>
              <a:rPr lang="ru-RU" b="1">
                <a:latin typeface="Arial"/>
              </a:rPr>
              <a:t>»</a:t>
            </a:r>
            <a:endParaRPr lang="ru-RU">
              <a:latin typeface="Arial"/>
            </a:endParaRPr>
          </a:p>
          <a:p>
            <a:pPr algn="ctr">
              <a:defRPr/>
            </a:pPr>
            <a:endParaRPr lang="ru-RU"/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31470" y="2961631"/>
            <a:ext cx="1223857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latin typeface="Arial"/>
              </a:rPr>
              <a:t>Наведите телефон на </a:t>
            </a:r>
            <a:r>
              <a:rPr lang="en-US" sz="1200" b="1">
                <a:latin typeface="Arial"/>
              </a:rPr>
              <a:t>QR</a:t>
            </a:r>
            <a:r>
              <a:rPr lang="ru-RU" sz="1200" b="1">
                <a:latin typeface="Arial"/>
              </a:rPr>
              <a:t> код </a:t>
            </a:r>
            <a:endParaRPr/>
          </a:p>
          <a:p>
            <a:pPr algn="ctr">
              <a:defRPr/>
            </a:pPr>
            <a:r>
              <a:rPr lang="ru-RU" sz="1200" b="1">
                <a:latin typeface="Arial"/>
              </a:rPr>
              <a:t>и посмотрите предложения по льготному кредиту</a:t>
            </a:r>
            <a:endParaRPr lang="ru-RU" sz="1200">
              <a:latin typeface="Arial"/>
            </a:endParaRPr>
          </a:p>
          <a:p>
            <a:pPr algn="ctr">
              <a:defRPr/>
            </a:pPr>
            <a:endParaRPr lang="ru-RU"/>
          </a:p>
        </p:txBody>
      </p:sp>
      <p:sp>
        <p:nvSpPr>
          <p:cNvPr id="55" name="Стрелка вправо 54"/>
          <p:cNvSpPr/>
          <p:nvPr/>
        </p:nvSpPr>
        <p:spPr bwMode="auto">
          <a:xfrm rot="16199998">
            <a:off x="420332" y="2347063"/>
            <a:ext cx="585723" cy="364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6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"/>
          <a:srcRect l="10583" t="34688" r="57904" b="14123"/>
          <a:stretch/>
        </p:blipFill>
        <p:spPr bwMode="auto">
          <a:xfrm>
            <a:off x="1544540" y="437794"/>
            <a:ext cx="3916709" cy="344616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/>
          <a:srcRect l="41981" t="28189" r="28525" b="5027"/>
          <a:stretch/>
        </p:blipFill>
        <p:spPr bwMode="auto">
          <a:xfrm>
            <a:off x="5390612" y="437794"/>
            <a:ext cx="3753388" cy="46037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79" y="4285776"/>
            <a:ext cx="2171317" cy="816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rcRect l="14618" t="27606" r="14254" b="894"/>
          <a:stretch/>
        </p:blipFill>
        <p:spPr bwMode="auto">
          <a:xfrm>
            <a:off x="1845113" y="0"/>
            <a:ext cx="7298887" cy="50655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845113" y="4476206"/>
            <a:ext cx="1908281" cy="589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08531" y="132701"/>
            <a:ext cx="13085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Arial"/>
              </a:rPr>
              <a:t>Сайт  платформы</a:t>
            </a:r>
            <a:endParaRPr/>
          </a:p>
          <a:p>
            <a:pPr algn="ctr">
              <a:defRPr/>
            </a:pPr>
            <a:r>
              <a:rPr lang="ru-RU" b="1">
                <a:latin typeface="Arial"/>
              </a:rPr>
              <a:t> «Свое село»</a:t>
            </a:r>
            <a:endParaRPr lang="ru-RU">
              <a:latin typeface="Arial"/>
            </a:endParaRPr>
          </a:p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1470" y="3043583"/>
            <a:ext cx="1223857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latin typeface="Arial"/>
              </a:rPr>
              <a:t>Наведите телефон на </a:t>
            </a:r>
            <a:r>
              <a:rPr lang="en-US" sz="1200" b="1">
                <a:latin typeface="Arial"/>
              </a:rPr>
              <a:t>QR</a:t>
            </a:r>
            <a:r>
              <a:rPr lang="ru-RU" sz="1200" b="1">
                <a:latin typeface="Arial"/>
              </a:rPr>
              <a:t> код </a:t>
            </a:r>
            <a:endParaRPr/>
          </a:p>
          <a:p>
            <a:pPr algn="ctr">
              <a:defRPr/>
            </a:pPr>
            <a:r>
              <a:rPr lang="ru-RU" sz="1200" b="1">
                <a:latin typeface="Arial"/>
              </a:rPr>
              <a:t>и посмотрите предложения по льготному кредиту</a:t>
            </a:r>
            <a:endParaRPr lang="ru-RU" sz="1200">
              <a:latin typeface="Arial"/>
            </a:endParaRPr>
          </a:p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 bwMode="auto">
          <a:xfrm rot="16199998">
            <a:off x="420334" y="2455227"/>
            <a:ext cx="585723" cy="364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6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531" y="1053738"/>
            <a:ext cx="1308591" cy="12542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65" y="4352931"/>
            <a:ext cx="1701048" cy="749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718" b="1905"/>
          <a:stretch/>
        </p:blipFill>
        <p:spPr>
          <a:xfrm>
            <a:off x="1011514" y="538621"/>
            <a:ext cx="1827300" cy="2787675"/>
          </a:xfrm>
          <a:prstGeom prst="rect">
            <a:avLst/>
          </a:prstGeom>
        </p:spPr>
      </p:pic>
      <p:pic>
        <p:nvPicPr>
          <p:cNvPr id="3" name="Picture 4" descr="http://qrcoder.ru/code/?https%3A%2F%2Fwww.rshb.ru%2Fnatural%2Fdebetcards%2Fdelicious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26" y="3217635"/>
            <a:ext cx="1400150" cy="1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7576"/>
          <a:stretch/>
        </p:blipFill>
        <p:spPr>
          <a:xfrm>
            <a:off x="3543562" y="538622"/>
            <a:ext cx="1666695" cy="2787674"/>
          </a:xfrm>
          <a:prstGeom prst="rect">
            <a:avLst/>
          </a:prstGeom>
        </p:spPr>
      </p:pic>
      <p:pic>
        <p:nvPicPr>
          <p:cNvPr id="5" name="Picture 6" descr="http://qrcoder.ru/code/?https%3A%2F%2Fwww.rshb.ru%2Fnatural%2Fdebetcards%2Fmolodejnaya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62" y="3244427"/>
            <a:ext cx="1440263" cy="144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05" y="538622"/>
            <a:ext cx="1598973" cy="2705805"/>
          </a:xfrm>
          <a:prstGeom prst="rect">
            <a:avLst/>
          </a:prstGeom>
        </p:spPr>
      </p:pic>
      <p:pic>
        <p:nvPicPr>
          <p:cNvPr id="7" name="Picture 2" descr="http://qrcoder.ru/code/?https%3A%2F%2Fwww.rshb.ru%2Fnatural%2Fdebetcards%2Fpensionnaya%3Fysclid%3Dlmkqadiivb606755625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12" y="3217635"/>
            <a:ext cx="1373358" cy="137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11514" y="238539"/>
            <a:ext cx="47730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Дебетовые карты РСХБ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20376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2AB44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www.rshb.ru%2Fnatural%2Fdebetcards%2Funionpay-action&amp;4&amp;0"/>
          <p:cNvPicPr>
            <a:picLocks noChangeAspect="1" noChangeArrowheads="1"/>
          </p:cNvPicPr>
          <p:nvPr/>
        </p:nvPicPr>
        <p:blipFill>
          <a:blip r:embed="rId2"/>
          <a:srcRect b="6325"/>
          <a:stretch/>
        </p:blipFill>
        <p:spPr bwMode="auto">
          <a:xfrm>
            <a:off x="3658171" y="3351130"/>
            <a:ext cx="1404651" cy="1315817"/>
          </a:xfrm>
          <a:prstGeom prst="rect">
            <a:avLst/>
          </a:prstGeom>
          <a:noFill/>
        </p:spPr>
      </p:pic>
      <p:pic>
        <p:nvPicPr>
          <p:cNvPr id="217872571" name="Рисунок 21787257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592" y="293196"/>
            <a:ext cx="8918845" cy="3057934"/>
          </a:xfrm>
          <a:prstGeom prst="rect">
            <a:avLst/>
          </a:prstGeom>
        </p:spPr>
      </p:pic>
      <p:pic>
        <p:nvPicPr>
          <p:cNvPr id="310836114" name="Рисунок 3108361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3246356"/>
            <a:ext cx="1971675" cy="2095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6198613" y="3466660"/>
            <a:ext cx="1430741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/>
              <a:t>Наведите телефон на QR код </a:t>
            </a:r>
          </a:p>
          <a:p>
            <a:pPr algn="ctr">
              <a:defRPr/>
            </a:pPr>
            <a:r>
              <a:rPr lang="ru-RU" sz="1400" b="1"/>
              <a:t>и посмотрите на условия </a:t>
            </a:r>
            <a:endParaRPr lang="ru-RU"/>
          </a:p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 bwMode="auto">
          <a:xfrm rot="10800000">
            <a:off x="5509169" y="3826756"/>
            <a:ext cx="585723" cy="364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91436" tIns="91436" rIns="91436" bIns="91436" numCol="1" spcCol="38100" rtlCol="0" anchor="ctr">
            <a:spAutoFit/>
          </a:bodyPr>
          <a:lstStyle/>
          <a:p>
            <a: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600" b="0" i="0" u="none" strike="noStrike" cap="none" spc="0">
              <a:ln>
                <a:noFill/>
              </a:ln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50" y="4252609"/>
            <a:ext cx="2447925" cy="828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Изображение" descr="Изображе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8667" y="2818150"/>
            <a:ext cx="8107680" cy="226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Изображение" descr="Изображе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82926" y="4094315"/>
            <a:ext cx="2641404" cy="106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Изображение" descr="Изображе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7803065" flipH="1">
            <a:off x="7631724" y="-103919"/>
            <a:ext cx="975714" cy="94486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ПРЕИМУЩЕСТВА ЗАРПЛАТНОГО ПРОЕКТА"/>
          <p:cNvSpPr txBox="1"/>
          <p:nvPr/>
        </p:nvSpPr>
        <p:spPr bwMode="auto">
          <a:xfrm>
            <a:off x="497201" y="212467"/>
            <a:ext cx="7034058" cy="380871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 anchor="b">
            <a:spAutoFit/>
          </a:bodyPr>
          <a:lstStyle>
            <a:lvl1pPr>
              <a:lnSpc>
                <a:spcPct val="90000"/>
              </a:lnSpc>
              <a:defRPr sz="5500" b="1" cap="all" spc="550">
                <a:solidFill>
                  <a:srgbClr val="294F31"/>
                </a:solidFill>
              </a:defRPr>
            </a:lvl1pPr>
          </a:lstStyle>
          <a:p>
            <a:pPr>
              <a:defRPr/>
            </a:pPr>
            <a:r>
              <a:rPr lang="ru-RU" sz="2250"/>
              <a:t>Контакты:</a:t>
            </a:r>
            <a:endParaRPr sz="2250"/>
          </a:p>
        </p:txBody>
      </p:sp>
      <p:pic>
        <p:nvPicPr>
          <p:cNvPr id="399" name="Изображение" descr="Изображе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4315204">
            <a:off x="8341050" y="28738"/>
            <a:ext cx="645873" cy="103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Изображение" descr="Изображе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585945" flipH="1">
            <a:off x="8249160" y="3219901"/>
            <a:ext cx="926277" cy="116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Изображение" descr="Изображе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1">
            <a:off x="6805756" y="4136322"/>
            <a:ext cx="1344992" cy="94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003628" y="323855"/>
            <a:ext cx="757281" cy="651600"/>
          </a:xfrm>
          <a:prstGeom prst="rect">
            <a:avLst/>
          </a:prstGeom>
        </p:spPr>
      </p:pic>
      <p:sp>
        <p:nvSpPr>
          <p:cNvPr id="2" name="AutoShape 2" descr="https://thumbs.dreamstime.com/b/%D1%84%D0%B5%D1%80%D0%BC%D0%B5%D1%80-%D1%81-%D0%BA%D1%80%D0%B0%D1%81%D0%BD%D0%BE%D0%B9-%D0%B1%D0%BE%D1%80%D0%BE%D0%B4%D0%BE%D0%B9-%D0%B2-%D1%81%D0%BE%D0%BB%D0%BE%D0%BC%D0%B5%D0%BD%D0%BD%D0%BE%D0%B9-%D1%88%D0%BB%D1%8F%D0%BF%D0%B5-%D0%BF%D0%BB%D0%B0%D1%82%D0%BD%D0%BE%D0%B9-%D1%80%D1%83%D0%B1%D0%B0%D1%88%D0%BA%D0%B5-%D0%B8-%D1%83%D1%80%D0%BE%D0%B6%D0%B0%D0%B5%D0%BC-160982661.jpg"/>
          <p:cNvSpPr>
            <a:spLocks noChangeAspect="1" noChangeArrowheads="1"/>
          </p:cNvSpPr>
          <p:nvPr/>
        </p:nvSpPr>
        <p:spPr bwMode="auto">
          <a:xfrm>
            <a:off x="58341" y="-54173"/>
            <a:ext cx="114300" cy="114300"/>
          </a:xfrm>
          <a:prstGeom prst="rect">
            <a:avLst/>
          </a:prstGeom>
          <a:noFill/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500"/>
          </a:p>
        </p:txBody>
      </p:sp>
      <p:sp>
        <p:nvSpPr>
          <p:cNvPr id="3" name="AutoShape 14" descr="https://krot.mobi/uploads/posts/2021-03/1614577497_28-p-veselii-fermer-art-kartinki-38.jpg"/>
          <p:cNvSpPr>
            <a:spLocks noChangeAspect="1" noChangeArrowheads="1"/>
          </p:cNvSpPr>
          <p:nvPr/>
        </p:nvSpPr>
        <p:spPr bwMode="auto">
          <a:xfrm>
            <a:off x="115491" y="2977"/>
            <a:ext cx="114300" cy="114300"/>
          </a:xfrm>
          <a:prstGeom prst="rect">
            <a:avLst/>
          </a:prstGeom>
          <a:noFill/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500"/>
          </a:p>
        </p:txBody>
      </p:sp>
      <p:pic>
        <p:nvPicPr>
          <p:cNvPr id="25" name="Изображение" descr="Изображе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585945" flipH="1">
            <a:off x="7860035" y="3836246"/>
            <a:ext cx="926277" cy="116182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Прямоугольник 26"/>
          <p:cNvSpPr/>
          <p:nvPr/>
        </p:nvSpPr>
        <p:spPr bwMode="auto">
          <a:xfrm>
            <a:off x="3965403" y="2455853"/>
            <a:ext cx="60144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23"/>
              </a:lnSpc>
              <a:defRPr/>
            </a:pPr>
            <a:r>
              <a:rPr lang="ru-RU" sz="500" b="1">
                <a:solidFill>
                  <a:schemeClr val="bg1"/>
                </a:solidFill>
                <a:latin typeface="Montserrat"/>
                <a:ea typeface="Malgun Gothic"/>
              </a:rPr>
              <a:t>Наша миссия</a:t>
            </a:r>
            <a:endParaRPr/>
          </a:p>
        </p:txBody>
      </p:sp>
      <p:sp>
        <p:nvSpPr>
          <p:cNvPr id="58" name="Прямоугольник 57"/>
          <p:cNvSpPr/>
          <p:nvPr/>
        </p:nvSpPr>
        <p:spPr bwMode="auto">
          <a:xfrm>
            <a:off x="536736" y="512780"/>
            <a:ext cx="7256713" cy="202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50" dirty="0">
                <a:solidFill>
                  <a:srgbClr val="336339"/>
                </a:solidFill>
              </a:rPr>
              <a:t>Персональный менеджер по банковскому </a:t>
            </a:r>
            <a:r>
              <a:rPr lang="ru-RU" sz="2050" dirty="0" smtClean="0">
                <a:solidFill>
                  <a:srgbClr val="336339"/>
                </a:solidFill>
              </a:rPr>
              <a:t>обслуживанию</a:t>
            </a:r>
            <a:endParaRPr lang="ru-RU" sz="1500" b="1" i="1" dirty="0">
              <a:solidFill>
                <a:srgbClr val="336339"/>
              </a:solidFill>
            </a:endParaRPr>
          </a:p>
          <a:p>
            <a:pPr>
              <a:defRPr/>
            </a:pPr>
            <a:endParaRPr lang="ru-RU" sz="1500" b="1" i="1" dirty="0" smtClean="0">
              <a:solidFill>
                <a:srgbClr val="336339"/>
              </a:solidFill>
            </a:endParaRPr>
          </a:p>
          <a:p>
            <a:pPr>
              <a:defRPr/>
            </a:pPr>
            <a:r>
              <a:rPr lang="ru-RU" sz="1500" b="1" i="1" dirty="0" smtClean="0">
                <a:solidFill>
                  <a:srgbClr val="336339"/>
                </a:solidFill>
              </a:rPr>
              <a:t>Левченко Ольга тел</a:t>
            </a:r>
            <a:r>
              <a:rPr lang="ru-RU" sz="1500" b="1" i="1" dirty="0">
                <a:solidFill>
                  <a:srgbClr val="336339"/>
                </a:solidFill>
              </a:rPr>
              <a:t>. </a:t>
            </a:r>
            <a:r>
              <a:rPr lang="ru-RU" sz="1500" b="1" i="1" dirty="0" smtClean="0">
                <a:solidFill>
                  <a:srgbClr val="336339"/>
                </a:solidFill>
              </a:rPr>
              <a:t>8(863)2870188  доб.3244 офис </a:t>
            </a:r>
            <a:r>
              <a:rPr lang="ru-RU" sz="1500" b="1" i="1" dirty="0" err="1" smtClean="0">
                <a:solidFill>
                  <a:srgbClr val="336339"/>
                </a:solidFill>
              </a:rPr>
              <a:t>г.Азов</a:t>
            </a:r>
            <a:r>
              <a:rPr lang="ru-RU" sz="1500" b="1" i="1" dirty="0" smtClean="0">
                <a:solidFill>
                  <a:srgbClr val="336339"/>
                </a:solidFill>
              </a:rPr>
              <a:t>, ул. Московская/Измайлова  д.49/22</a:t>
            </a:r>
            <a:endParaRPr lang="ru-RU" sz="2050" i="1" dirty="0">
              <a:solidFill>
                <a:srgbClr val="336339"/>
              </a:solidFill>
            </a:endParaRPr>
          </a:p>
          <a:p>
            <a:pPr>
              <a:defRPr/>
            </a:pPr>
            <a:endParaRPr lang="ru-RU" sz="1500" b="1" i="1" dirty="0" smtClean="0">
              <a:solidFill>
                <a:srgbClr val="336339"/>
              </a:solidFill>
            </a:endParaRPr>
          </a:p>
          <a:p>
            <a:pPr>
              <a:defRPr/>
            </a:pPr>
            <a:r>
              <a:rPr lang="ru-RU" sz="1500" b="1" i="1" dirty="0" smtClean="0">
                <a:solidFill>
                  <a:srgbClr val="336339"/>
                </a:solidFill>
              </a:rPr>
              <a:t>Колесникова Евгения   </a:t>
            </a:r>
            <a:r>
              <a:rPr lang="ru-RU" sz="1500" b="1" i="1" dirty="0">
                <a:solidFill>
                  <a:srgbClr val="336339"/>
                </a:solidFill>
              </a:rPr>
              <a:t>тел. </a:t>
            </a:r>
            <a:r>
              <a:rPr lang="ru-RU" sz="1500" b="1" i="1" dirty="0" smtClean="0">
                <a:solidFill>
                  <a:srgbClr val="336339"/>
                </a:solidFill>
              </a:rPr>
              <a:t>8(863)2870188 доб.3249 офис </a:t>
            </a:r>
            <a:r>
              <a:rPr lang="ru-RU" sz="1500" b="1" i="1" dirty="0" err="1" smtClean="0">
                <a:solidFill>
                  <a:srgbClr val="336339"/>
                </a:solidFill>
              </a:rPr>
              <a:t>г.Азов</a:t>
            </a:r>
            <a:r>
              <a:rPr lang="ru-RU" sz="1500" b="1" i="1" dirty="0" smtClean="0">
                <a:solidFill>
                  <a:srgbClr val="336339"/>
                </a:solidFill>
              </a:rPr>
              <a:t> , ул. Московская/Измайлова  </a:t>
            </a:r>
            <a:r>
              <a:rPr lang="ru-RU" sz="1500" b="1" i="1" dirty="0">
                <a:solidFill>
                  <a:srgbClr val="336339"/>
                </a:solidFill>
              </a:rPr>
              <a:t>д.49/22</a:t>
            </a:r>
            <a:endParaRPr lang="ru-RU" sz="2050" i="1" dirty="0">
              <a:solidFill>
                <a:srgbClr val="336339"/>
              </a:solidFill>
            </a:endParaRPr>
          </a:p>
          <a:p>
            <a:pPr>
              <a:defRPr/>
            </a:pPr>
            <a:endParaRPr lang="en-US" sz="1500" b="1" i="1" dirty="0">
              <a:solidFill>
                <a:srgbClr val="336339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158604">
            <a:off x="3563538" y="4351223"/>
            <a:ext cx="202500" cy="6129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3263105" y="3074467"/>
            <a:ext cx="7252754" cy="865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i="1">
                <a:solidFill>
                  <a:srgbClr val="336339"/>
                </a:solidFill>
              </a:rPr>
              <a:t> телефон Поддержки  8-800-100-0-100</a:t>
            </a:r>
            <a:endParaRPr/>
          </a:p>
          <a:p>
            <a:pPr>
              <a:defRPr/>
            </a:pPr>
            <a:endParaRPr lang="ru-RU" sz="2050" i="1">
              <a:solidFill>
                <a:srgbClr val="336339"/>
              </a:solidFill>
            </a:endParaRPr>
          </a:p>
          <a:p>
            <a:pPr>
              <a:defRPr/>
            </a:pPr>
            <a:r>
              <a:rPr lang="en-US" sz="1500" b="1" i="1">
                <a:solidFill>
                  <a:srgbClr val="336339"/>
                </a:solidFill>
              </a:rPr>
              <a:t>WWW.RSHB.RU</a:t>
            </a:r>
            <a:endParaRPr lang="ru-RU" sz="1500" b="1" i="1">
              <a:solidFill>
                <a:srgbClr val="336339"/>
              </a:solidFill>
            </a:endParaRPr>
          </a:p>
        </p:txBody>
      </p:sp>
      <p:sp>
        <p:nvSpPr>
          <p:cNvPr id="17" name="Номер слайда 3"/>
          <p:cNvSpPr txBox="1"/>
          <p:nvPr/>
        </p:nvSpPr>
        <p:spPr bwMode="auto">
          <a:xfrm flipH="1">
            <a:off x="8587409" y="4657658"/>
            <a:ext cx="440914" cy="317454"/>
          </a:xfrm>
          <a:prstGeom prst="rect">
            <a:avLst/>
          </a:prstGeom>
        </p:spPr>
        <p:txBody>
          <a:bodyPr/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CB4B4D-7CA3-9044-876B-883B54F8677D}" type="slidenum">
              <a:rPr lang="ru-RU" sz="1000"/>
              <a:t>7</a:t>
            </a:fld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РСХБ_внутренняя презентация">
  <a:themeElements>
    <a:clrScheme name="Пользовательские 2">
      <a:dk1>
        <a:srgbClr val="000000"/>
      </a:dk1>
      <a:lt1>
        <a:srgbClr val="FFFFFF"/>
      </a:lt1>
      <a:dk2>
        <a:srgbClr val="E7E5E5"/>
      </a:dk2>
      <a:lt2>
        <a:srgbClr val="A8A7A9"/>
      </a:lt2>
      <a:accent1>
        <a:srgbClr val="238340"/>
      </a:accent1>
      <a:accent2>
        <a:srgbClr val="69A643"/>
      </a:accent2>
      <a:accent3>
        <a:srgbClr val="A6CE38"/>
      </a:accent3>
      <a:accent4>
        <a:srgbClr val="2B6030"/>
      </a:accent4>
      <a:accent5>
        <a:srgbClr val="FFCB05"/>
      </a:accent5>
      <a:accent6>
        <a:srgbClr val="FCC538"/>
      </a:accent6>
      <a:hlink>
        <a:srgbClr val="238340"/>
      </a:hlink>
      <a:folHlink>
        <a:srgbClr val="A6CE38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РСХБ_внутренняя презентация</Template>
  <TotalTime>64</TotalTime>
  <Words>352</Words>
  <Application>Microsoft Office PowerPoint</Application>
  <DocSecurity>0</DocSecurity>
  <PresentationFormat>Экран (16:9)</PresentationFormat>
  <Paragraphs>59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Шаблон РСХБ_внутренняя презентация</vt:lpstr>
      <vt:lpstr>Презентация PowerPoint</vt:lpstr>
      <vt:lpstr>Презентация PowerPoint</vt:lpstr>
      <vt:lpstr>Потребительский кредит с государственной поддержкой для жителей села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(ДОЛЖЕН БЫТЬ В ТОЧНОМ СООТВЕТСТВИИ С НАИМЕНОВАНИЕМ ВОПРОСА, ВКЛЮЧЕННОГО В ПОВЕСТКУ ЗАСЕДАНИЯ КОЛЛЕГИАЛЬНОГО ОРГАНА, СОВЕЩАНИЯ ИЛИ МЕРОПРИЯТИЯ)</dc:title>
  <dc:creator>viktoriyavolk06@gmail.com</dc:creator>
  <cp:lastModifiedBy>User</cp:lastModifiedBy>
  <cp:revision>149</cp:revision>
  <dcterms:created xsi:type="dcterms:W3CDTF">2021-01-29T10:45:52Z</dcterms:created>
  <dcterms:modified xsi:type="dcterms:W3CDTF">2024-02-27T07:02:19Z</dcterms:modified>
  <dc:identifier/>
  <dc:language/>
  <cp:version/>
</cp:coreProperties>
</file>